
<file path=[Content_Types].xml><?xml version="1.0" encoding="utf-8"?>
<Types xmlns="http://schemas.openxmlformats.org/package/2006/content-types">
  <Default Extension="xml" ContentType="application/vnd.openxmlformats-package.core-properties+xml"/>
  <Default Extension="png" ContentType="image/png"/>
  <Default Extension="jpeg" ContentType="image/jpeg"/>
  <Default Extension="rels" ContentType="application/vnd.openxmlformats-package.relationships+xml"/>
  <Override PartName="/docProps/app.xml" ContentType="application/vnd.openxmlformats-officedocument.extended-properties+xml"/>
  <Override PartName="/ppt/presentation.xml" ContentType="application/vnd.openxmlformats-officedocument.presentationml.presentation.main+xml"/>
  <Override PartName="/ppt/theme/theme1.xml" ContentType="application/vnd.openxmlformats-officedocument.theme+xml"/>
  <Override PartName="/ppt/slideMasters/slideMaster1.xml" ContentType="application/vnd.openxmlformats-officedocument.presentationml.slideMaster+xml"/>
  <Override PartName="/ppt/slideMasters/theme/theme2.xml" ContentType="application/vnd.openxmlformats-officedocument.theme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notesMasters/notesMaster1.xml" ContentType="application/vnd.openxmlformats-officedocument.presentationml.notesMaster+xml"/>
  <Override PartName="/ppt/notesMasters/theme/theme3.xml" ContentType="application/vnd.openxmlformats-officedocument.theme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slides/slide1.xml" ContentType="application/vnd.openxmlformats-officedocument.presentationml.slide+xml"/>
  <Override PartName="/ppt/notesSlides/notesSlide1.xml" ContentType="application/vnd.openxmlformats-officedocument.presentationml.notes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Override PartName="/ppt/notesSlides/notesSlide4.xml" ContentType="application/vnd.openxmlformats-officedocument.presentationml.notesSlide+xml"/>
  <Override PartName="/ppt/slides/slide5.xml" ContentType="application/vnd.openxmlformats-officedocument.presentationml.slide+xml"/>
  <Override PartName="/ppt/notesSlides/notesSlide5.xml" ContentType="application/vnd.openxmlformats-officedocument.presentationml.notesSlide+xml"/>
  <Override PartName="/ppt/slides/slide6.xml" ContentType="application/vnd.openxmlformats-officedocument.presentationml.slide+xml"/>
  <Override PartName="/ppt/notesSlides/notesSlide6.xml" ContentType="application/vnd.openxmlformats-officedocument.presentationml.notesSlide+xml"/>
  <Override PartName="/ppt/slides/slide7.xml" ContentType="application/vnd.openxmlformats-officedocument.presentationml.slide+xml"/>
  <Override PartName="/ppt/notesSlides/notesSlide7.xml" ContentType="application/vnd.openxmlformats-officedocument.presentationml.notesSlide+xml"/>
  <Override PartName="/ppt/slides/slide8.xml" ContentType="application/vnd.openxmlformats-officedocument.presentationml.slide+xml"/>
  <Override PartName="/ppt/notesSlides/notesSlide8.xml" ContentType="application/vnd.openxmlformats-officedocument.presentationml.notesSlide+xml"/>
  <Override PartName="/ppt/slides/slide9.xml" ContentType="application/vnd.openxmlformats-officedocument.presentationml.slide+xml"/>
  <Override PartName="/ppt/notesSlides/notesSlide9.xml" ContentType="application/vnd.openxmlformats-officedocument.presentationml.notesSlide+xml"/>
  <Override PartName="/ppt/slides/slide10.xml" ContentType="application/vnd.openxmlformats-officedocument.presentationml.slide+xml"/>
  <Override PartName="/ppt/notesSlides/notesSlide10.xml" ContentType="application/vnd.openxmlformats-officedocument.presentationml.notesSlide+xml"/>
  <Override PartName="/ppt/slides/slide11.xml" ContentType="application/vnd.openxmlformats-officedocument.presentationml.slide+xml"/>
  <Override PartName="/ppt/notesSlides/notesSlide11.xml" ContentType="application/vnd.openxmlformats-officedocument.presentationml.notesSlide+xml"/>
  <Override PartName="/ppt/slides/slide12.xml" ContentType="application/vnd.openxmlformats-officedocument.presentationml.slide+xml"/>
  <Override PartName="/ppt/notesSlides/notesSlide12.xml" ContentType="application/vnd.openxmlformats-officedocument.presentationml.notesSlide+xml"/>
  <Override PartName="/ppt/slides/slide13.xml" ContentType="application/vnd.openxmlformats-officedocument.presentationml.slide+xml"/>
  <Override PartName="/ppt/notesSlides/notesSlide13.xml" ContentType="application/vnd.openxmlformats-officedocument.presentationml.notesSlide+xml"/>
  <Override PartName="/ppt/slides/slide14.xml" ContentType="application/vnd.openxmlformats-officedocument.presentationml.slide+xml"/>
  <Override PartName="/ppt/notesSlides/notesSlide14.xml" ContentType="application/vnd.openxmlformats-officedocument.presentationml.notesSlide+xml"/>
</Types>
</file>

<file path=_rels/.rels>&#65279;<?xml version="1.0" encoding="utf-8"?><Relationships xmlns="http://schemas.openxmlformats.org/package/2006/relationships"><Relationship Type="http://schemas.openxmlformats.org/package/2006/relationships/metadata/core-properties" Target="/docProps/core.xml" Id="R768d217c533043f1" /><Relationship Type="http://schemas.openxmlformats.org/officeDocument/2006/relationships/extended-properties" Target="/docProps/app.xml" Id="R3a190a71da8a427d" /><Relationship Type="http://schemas.openxmlformats.org/officeDocument/2006/relationships/officeDocument" Target="/ppt/presentation.xml" Id="R6b2cda4a69564f3e" /></Relationships>
</file>

<file path=ppt/presentation.xml><?xml version="1.0" encoding="utf-8"?>
<p:presentation xmlns:p="http://schemas.openxmlformats.org/presentationml/2006/main">
  <p:sldMasterIdLst>
    <p:sldMasterId xmlns:r="http://schemas.openxmlformats.org/officeDocument/2006/relationships" id="2147483648" r:id="R0fdcec13db874c8e"/>
  </p:sldMasterIdLst>
  <p:notesMasterIdLst>
    <p:notesMasterId xmlns:r="http://schemas.openxmlformats.org/officeDocument/2006/relationships" r:id="R0ede54ba68b94cba"/>
  </p:notesMasterIdLst>
  <p:sldIdLst>
    <p:sldId xmlns:r="http://schemas.openxmlformats.org/officeDocument/2006/relationships" id="256" r:id="R0cc69b4fc851443c"/>
    <p:sldId xmlns:r="http://schemas.openxmlformats.org/officeDocument/2006/relationships" id="257" r:id="R0d4b2a3b29ba4b4f"/>
    <p:sldId xmlns:r="http://schemas.openxmlformats.org/officeDocument/2006/relationships" id="258" r:id="R902191e2332540ba"/>
    <p:sldId xmlns:r="http://schemas.openxmlformats.org/officeDocument/2006/relationships" id="259" r:id="R0d424a7e53034d37"/>
    <p:sldId xmlns:r="http://schemas.openxmlformats.org/officeDocument/2006/relationships" id="260" r:id="Raeb55d11123f42ad"/>
    <p:sldId xmlns:r="http://schemas.openxmlformats.org/officeDocument/2006/relationships" id="261" r:id="R4e1c6f8f0ef34b32"/>
    <p:sldId xmlns:r="http://schemas.openxmlformats.org/officeDocument/2006/relationships" id="262" r:id="R842e6ebc9d6c4b10"/>
    <p:sldId xmlns:r="http://schemas.openxmlformats.org/officeDocument/2006/relationships" id="263" r:id="R98cbb003787343f1"/>
    <p:sldId xmlns:r="http://schemas.openxmlformats.org/officeDocument/2006/relationships" id="264" r:id="Rb1cce340497048e5"/>
    <p:sldId xmlns:r="http://schemas.openxmlformats.org/officeDocument/2006/relationships" id="265" r:id="R9a0a5c5f89f741dd"/>
    <p:sldId xmlns:r="http://schemas.openxmlformats.org/officeDocument/2006/relationships" id="266" r:id="R4d94944f4f9b4638"/>
    <p:sldId xmlns:r="http://schemas.openxmlformats.org/officeDocument/2006/relationships" id="267" r:id="Rd35eec01177c406d"/>
    <p:sldId xmlns:r="http://schemas.openxmlformats.org/officeDocument/2006/relationships" id="268" r:id="R8924498f825e4e4b"/>
    <p:sldId xmlns:r="http://schemas.openxmlformats.org/officeDocument/2006/relationships" id="269" r:id="Rb0232e8fe0ea4bad"/>
  </p:sldIdLst>
  <p:sldSz cx="12192000" cy="6858000"/>
  <p:notesSz cx="6858000" cy="9144000"/>
</p:presentation>
</file>

<file path=ppt/presProps.xml><?xml version="1.0" encoding="utf-8"?>
<p:presentationPr xmlns:p="http://schemas.openxmlformats.org/presentationml/2006/main">
  <p:extLst>
    <p:ext xmlns:p14="http://schemas.microsoft.com/office/powerpoint/2010/main" uri="{E76CE94A-603C-4142-B9EB-6D1370010A27}">
      <p14:discardImageEditData val="0"/>
    </p:ext>
    <p:ext xmlns:p14="http://schemas.microsoft.com/office/powerpoint/2010/main" uri="{D31A062A-798A-4329-ABDD-BBA856620510}">
      <p14:defaultImageDpi val="32767"/>
    </p:ext>
    <p:ext xmlns:p15="http://schemas.microsoft.com/office/powerpoint/2012/main" uri="{FD5EFAAD-0ECE-453E-9831-46B23BE46B34}">
      <p15:chartTrackingRefBased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_rels/presentation.xml.rels>&#65279;<?xml version="1.0" encoding="utf-8"?><Relationships xmlns="http://schemas.openxmlformats.org/package/2006/relationships"><Relationship Type="http://schemas.openxmlformats.org/officeDocument/2006/relationships/theme" Target="/ppt/theme/theme1.xml" Id="R29c3188b11e640a5" /><Relationship Type="http://schemas.openxmlformats.org/officeDocument/2006/relationships/slideMaster" Target="/ppt/slideMasters/slideMaster1.xml" Id="R0fdcec13db874c8e" /><Relationship Type="http://schemas.openxmlformats.org/officeDocument/2006/relationships/notesMaster" Target="/ppt/notesMasters/notesMaster1.xml" Id="R0ede54ba68b94cba" /><Relationship Type="http://schemas.openxmlformats.org/officeDocument/2006/relationships/presProps" Target="/ppt/presProps.xml" Id="Rb980fc20341c4d62" /><Relationship Type="http://schemas.openxmlformats.org/officeDocument/2006/relationships/tableStyles" Target="/ppt/tableStyles.xml" Id="Red9f2c30a49449e2" /><Relationship Type="http://schemas.openxmlformats.org/officeDocument/2006/relationships/slide" Target="/ppt/slides/slide1.xml" Id="R0cc69b4fc851443c" /><Relationship Type="http://schemas.openxmlformats.org/officeDocument/2006/relationships/slide" Target="/ppt/slides/slide2.xml" Id="R0d4b2a3b29ba4b4f" /><Relationship Type="http://schemas.openxmlformats.org/officeDocument/2006/relationships/slide" Target="/ppt/slides/slide3.xml" Id="R902191e2332540ba" /><Relationship Type="http://schemas.openxmlformats.org/officeDocument/2006/relationships/slide" Target="/ppt/slides/slide4.xml" Id="R0d424a7e53034d37" /><Relationship Type="http://schemas.openxmlformats.org/officeDocument/2006/relationships/slide" Target="/ppt/slides/slide5.xml" Id="Raeb55d11123f42ad" /><Relationship Type="http://schemas.openxmlformats.org/officeDocument/2006/relationships/slide" Target="/ppt/slides/slide6.xml" Id="R4e1c6f8f0ef34b32" /><Relationship Type="http://schemas.openxmlformats.org/officeDocument/2006/relationships/slide" Target="/ppt/slides/slide7.xml" Id="R842e6ebc9d6c4b10" /><Relationship Type="http://schemas.openxmlformats.org/officeDocument/2006/relationships/slide" Target="/ppt/slides/slide8.xml" Id="R98cbb003787343f1" /><Relationship Type="http://schemas.openxmlformats.org/officeDocument/2006/relationships/slide" Target="/ppt/slides/slide9.xml" Id="Rb1cce340497048e5" /><Relationship Type="http://schemas.openxmlformats.org/officeDocument/2006/relationships/slide" Target="/ppt/slides/slide10.xml" Id="R9a0a5c5f89f741dd" /><Relationship Type="http://schemas.openxmlformats.org/officeDocument/2006/relationships/slide" Target="/ppt/slides/slide11.xml" Id="R4d94944f4f9b4638" /><Relationship Type="http://schemas.openxmlformats.org/officeDocument/2006/relationships/slide" Target="/ppt/slides/slide12.xml" Id="Rd35eec01177c406d" /><Relationship Type="http://schemas.openxmlformats.org/officeDocument/2006/relationships/slide" Target="/ppt/slides/slide13.xml" Id="R8924498f825e4e4b" /><Relationship Type="http://schemas.openxmlformats.org/officeDocument/2006/relationships/slide" Target="/ppt/slides/slide14.xml" Id="Rb0232e8fe0ea4bad" /></Relationships>
</file>

<file path=ppt/notesMasters/_rels/notesMaster1.xml.rels>&#65279;<?xml version="1.0" encoding="utf-8"?><Relationships xmlns="http://schemas.openxmlformats.org/package/2006/relationships"><Relationship Type="http://schemas.openxmlformats.org/officeDocument/2006/relationships/theme" Target="/ppt/notesMasters/theme/theme3.xml" Id="R8d38705cf8dc4516" /></Relationships>
</file>

<file path=ppt/notesMasters/notesMaster1.xml><?xml version="1.0" encoding="utf-8"?>
<p:notesMaster xmlns:p="http://schemas.openxmlformats.org/presentationml/2006/main">
  <p:cSld>
    <p:bg>
      <p:bgRef idx="1001">
        <a:schemeClr xmlns:a="http://schemas.openxmlformats.org/drawingml/2006/main" val="bg1"/>
      </p:bgRef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Header Placeholder"/>
          <p:cNvSpPr/>
          <p:nvPr>
            <p:ph type="hdr" sz="quarter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3" name="Date Placeholder"/>
          <p:cNvSpPr/>
          <p:nvPr>
            <p:ph type="dt" sz="quarter" idx="1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4" name="Slide Image Placeholder"/>
          <p:cNvSpPr/>
          <p:nvPr>
            <p:ph type="sldImg" idx="2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5" name="Notes Placeholder"/>
          <p:cNvSpPr/>
          <p:nvPr>
            <p:ph type="body" sz="quarter" idx="3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6" name="Footer Placeholder"/>
          <p:cNvSpPr/>
          <p:nvPr>
            <p:ph type="ftr" sz="quarter" idx="4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7" name="Slide Number Placeholder"/>
          <p:cNvSpPr/>
          <p:nvPr>
            <p:ph type="sldNum" sz="quarter" idx="5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xmlns:a="http://schemas.openxmlformats.org/drawingml/2006/main" marL="0" algn="l" defTabSz="914400" rtl="0" eaLnBrk="1" latinLnBrk="0" hangingPunct="1">
      <a:defRPr sz="1200" kern="1200"/>
    </a:lvl1pPr>
  </p:notesStyle>
</p:notesMaster>
</file>

<file path=ppt/notesMasters/theme/theme3.xml><?xml version="1.0" encoding="utf-8"?>
<a:theme xmlns:a="http://schemas.openxmlformats.org/drawingml/2006/main" name="ChatGPT">
  <a:themeElements>
    <a:clrScheme name="ChatGPT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">
      <a:majorFont>
        <a:latin typeface="Aptos"/>
        <a:ea typeface=""/>
        <a:cs typeface=""/>
      </a:majorFont>
      <a:minorFont>
        <a:latin typeface="Aptos"/>
        <a:ea typeface=""/>
        <a:cs typeface=""/>
      </a:minorFont>
    </a:fontScheme>
    <a:fmtScheme name="ChatGPT">
      <a:fillStyleLst>
        <a:solidFill>
          <a:schemeClr val="phClr"/>
        </a:solidFill>
        <a:gradFill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ppt/notesSlides/_rels/notesSlide1.xml.rels>&#65279;<?xml version="1.0" encoding="utf-8"?><Relationships xmlns="http://schemas.openxmlformats.org/package/2006/relationships"><Relationship Type="http://schemas.openxmlformats.org/officeDocument/2006/relationships/slide" Target="/ppt/slides/slide1.xml" Id="R00847ebad9ce45ff" /><Relationship Type="http://schemas.openxmlformats.org/officeDocument/2006/relationships/notesMaster" Target="/ppt/notesMasters/notesMaster1.xml" Id="R89b55e6c535a4a20" /></Relationships>
</file>

<file path=ppt/notesSlides/_rels/notesSlide2.xml.rels>&#65279;<?xml version="1.0" encoding="utf-8"?><Relationships xmlns="http://schemas.openxmlformats.org/package/2006/relationships"><Relationship Type="http://schemas.openxmlformats.org/officeDocument/2006/relationships/slide" Target="/ppt/slides/slide2.xml" Id="R803b9a52bc3c46ac" /><Relationship Type="http://schemas.openxmlformats.org/officeDocument/2006/relationships/notesMaster" Target="/ppt/notesMasters/notesMaster1.xml" Id="Rb0c07434d8894133" /></Relationships>
</file>

<file path=ppt/notesSlides/_rels/notesSlide3.xml.rels>&#65279;<?xml version="1.0" encoding="utf-8"?><Relationships xmlns="http://schemas.openxmlformats.org/package/2006/relationships"><Relationship Type="http://schemas.openxmlformats.org/officeDocument/2006/relationships/slide" Target="/ppt/slides/slide3.xml" Id="Ra79b82326c0a4ec6" /><Relationship Type="http://schemas.openxmlformats.org/officeDocument/2006/relationships/notesMaster" Target="/ppt/notesMasters/notesMaster1.xml" Id="R704b8b93e6cf4f84" /></Relationships>
</file>

<file path=ppt/notesSlides/_rels/notesSlide4.xml.rels>&#65279;<?xml version="1.0" encoding="utf-8"?><Relationships xmlns="http://schemas.openxmlformats.org/package/2006/relationships"><Relationship Type="http://schemas.openxmlformats.org/officeDocument/2006/relationships/slide" Target="/ppt/slides/slide4.xml" Id="Rec7aa3de538d4120" /><Relationship Type="http://schemas.openxmlformats.org/officeDocument/2006/relationships/notesMaster" Target="/ppt/notesMasters/notesMaster1.xml" Id="Rdec2d3dcd11a4227" /></Relationships>
</file>

<file path=ppt/notesSlides/_rels/notesSlide5.xml.rels>&#65279;<?xml version="1.0" encoding="utf-8"?><Relationships xmlns="http://schemas.openxmlformats.org/package/2006/relationships"><Relationship Type="http://schemas.openxmlformats.org/officeDocument/2006/relationships/slide" Target="/ppt/slides/slide5.xml" Id="R37991bab9758445b" /><Relationship Type="http://schemas.openxmlformats.org/officeDocument/2006/relationships/notesMaster" Target="/ppt/notesMasters/notesMaster1.xml" Id="Rd75a3eae8a0a4dd3" /></Relationships>
</file>

<file path=ppt/notesSlides/_rels/notesSlide6.xml.rels>&#65279;<?xml version="1.0" encoding="utf-8"?><Relationships xmlns="http://schemas.openxmlformats.org/package/2006/relationships"><Relationship Type="http://schemas.openxmlformats.org/officeDocument/2006/relationships/slide" Target="/ppt/slides/slide6.xml" Id="R46d51591b090469e" /><Relationship Type="http://schemas.openxmlformats.org/officeDocument/2006/relationships/notesMaster" Target="/ppt/notesMasters/notesMaster1.xml" Id="R3b2921a14982413a" /></Relationships>
</file>

<file path=ppt/notesSlides/_rels/notesSlide7.xml.rels>&#65279;<?xml version="1.0" encoding="utf-8"?><Relationships xmlns="http://schemas.openxmlformats.org/package/2006/relationships"><Relationship Type="http://schemas.openxmlformats.org/officeDocument/2006/relationships/slide" Target="/ppt/slides/slide7.xml" Id="Raa414426563949ca" /><Relationship Type="http://schemas.openxmlformats.org/officeDocument/2006/relationships/notesMaster" Target="/ppt/notesMasters/notesMaster1.xml" Id="R417f465170c0415e" /></Relationships>
</file>

<file path=ppt/notesSlides/_rels/notesSlide8.xml.rels>&#65279;<?xml version="1.0" encoding="utf-8"?><Relationships xmlns="http://schemas.openxmlformats.org/package/2006/relationships"><Relationship Type="http://schemas.openxmlformats.org/officeDocument/2006/relationships/slide" Target="/ppt/slides/slide8.xml" Id="Rff4444bcbceb4560" /><Relationship Type="http://schemas.openxmlformats.org/officeDocument/2006/relationships/notesMaster" Target="/ppt/notesMasters/notesMaster1.xml" Id="Rcfca66c2a68c4fc4" /></Relationships>
</file>

<file path=ppt/notesSlides/_rels/notesSlide9.xml.rels>&#65279;<?xml version="1.0" encoding="utf-8"?><Relationships xmlns="http://schemas.openxmlformats.org/package/2006/relationships"><Relationship Type="http://schemas.openxmlformats.org/officeDocument/2006/relationships/slide" Target="/ppt/slides/slide9.xml" Id="R09e14551353a441e" /><Relationship Type="http://schemas.openxmlformats.org/officeDocument/2006/relationships/notesMaster" Target="/ppt/notesMasters/notesMaster1.xml" Id="R72c5ffb5c12342c2" /></Relationships>
</file>

<file path=ppt/notesSlides/_rels/notesSlide10.xml.rels>&#65279;<?xml version="1.0" encoding="utf-8"?><Relationships xmlns="http://schemas.openxmlformats.org/package/2006/relationships"><Relationship Type="http://schemas.openxmlformats.org/officeDocument/2006/relationships/slide" Target="/ppt/slides/slide10.xml" Id="R2246100907c442d9" /><Relationship Type="http://schemas.openxmlformats.org/officeDocument/2006/relationships/notesMaster" Target="/ppt/notesMasters/notesMaster1.xml" Id="R9cbacd1ac3a342d5" /></Relationships>
</file>

<file path=ppt/notesSlides/_rels/notesSlide11.xml.rels>&#65279;<?xml version="1.0" encoding="utf-8"?><Relationships xmlns="http://schemas.openxmlformats.org/package/2006/relationships"><Relationship Type="http://schemas.openxmlformats.org/officeDocument/2006/relationships/slide" Target="/ppt/slides/slide11.xml" Id="R01c09057d5f34065" /><Relationship Type="http://schemas.openxmlformats.org/officeDocument/2006/relationships/notesMaster" Target="/ppt/notesMasters/notesMaster1.xml" Id="R7441c74482164313" /></Relationships>
</file>

<file path=ppt/notesSlides/_rels/notesSlide12.xml.rels>&#65279;<?xml version="1.0" encoding="utf-8"?><Relationships xmlns="http://schemas.openxmlformats.org/package/2006/relationships"><Relationship Type="http://schemas.openxmlformats.org/officeDocument/2006/relationships/slide" Target="/ppt/slides/slide12.xml" Id="Rd2242db32064448f" /><Relationship Type="http://schemas.openxmlformats.org/officeDocument/2006/relationships/notesMaster" Target="/ppt/notesMasters/notesMaster1.xml" Id="Rc19839b6c3664d5a" /></Relationships>
</file>

<file path=ppt/notesSlides/_rels/notesSlide13.xml.rels>&#65279;<?xml version="1.0" encoding="utf-8"?><Relationships xmlns="http://schemas.openxmlformats.org/package/2006/relationships"><Relationship Type="http://schemas.openxmlformats.org/officeDocument/2006/relationships/slide" Target="/ppt/slides/slide13.xml" Id="R1657f6a298d44126" /><Relationship Type="http://schemas.openxmlformats.org/officeDocument/2006/relationships/notesMaster" Target="/ppt/notesMasters/notesMaster1.xml" Id="R554cc7baaec54482" /></Relationships>
</file>

<file path=ppt/notesSlides/_rels/notesSlide14.xml.rels>&#65279;<?xml version="1.0" encoding="utf-8"?><Relationships xmlns="http://schemas.openxmlformats.org/package/2006/relationships"><Relationship Type="http://schemas.openxmlformats.org/officeDocument/2006/relationships/slide" Target="/ppt/slides/slide14.xml" Id="R5a72d3e9c9764197" /><Relationship Type="http://schemas.openxmlformats.org/officeDocument/2006/relationships/notesMaster" Target="/ppt/notesMasters/notesMaster1.xml" Id="R0fb48206869548ca" /></Relationships>
</file>

<file path=ppt/notesSlides/notesSlide1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封面使用 RoboMaster 官方开发板 C 型产品图，不代表重山战队自研产品。</a:t>
            </a:r>
          </a:p>
          <a:p xmlns:a="http://schemas.openxmlformats.org/drawingml/2006/main">
            <a:r>
              <a:t>https://www.robomaster.com/zh-CN/products/components/general/development-board-type-c/info</a:t>
            </a:r>
          </a:p>
          <a:p xmlns:a="http://schemas.openxmlformats.org/drawingml/2006/main">
            <a:r>
              <a:t>图片原文件：https://rm-static.djicdn.com/robomasters/dps/d097207bb84a8c2c1c476cfde9407170.png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本页为本次招新宣讲拟定的学习内容。焊接与返修安排反复练习，不只在制作正式板时练习。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3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Buck 图直接提取自 TI《Basic Calculation of a Buck Converter's Power Stage》SLVA477C（源URL重定向到现行版本），PDF第2页图1-1，仅裁去周围文字，未改变器件或连接。</a:t>
            </a:r>
          </a:p>
          <a:p xmlns:a="http://schemas.openxmlformats.org/drawingml/2006/main">
            <a:r>
              <a:t>https://www.ti.com/lit/an/slva477b/slva477b.pdf</a:t>
            </a:r>
          </a:p>
          <a:p xmlns:a="http://schemas.openxmlformats.org/drawingml/2006/main">
            <a:r>
              <a:t>公式为理想、稳态、连续导通近似。图中开关可集成于芯片内；同步Buck用受控开关替代续流二极管。本页不作为具体器件选型或布板文件。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4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原始开源帖：https://bbs.robomaster.com/article/735485?source=5</a:t>
            </a:r>
          </a:p>
          <a:p xmlns:a="http://schemas.openxmlformats.org/drawingml/2006/main">
            <a:r>
              <a:t>固定版本仓库：https://github.com/HKUSTGZ-ROBOMASTER-PNX/RM25_SC5.5_OpenSource/tree/62a47539931255ee952de167a51828410730dbae</a:t>
            </a:r>
          </a:p>
          <a:p xmlns:a="http://schemas.openxmlformats.org/drawingml/2006/main">
            <a:r>
              <a:t>架构：图片/Markdown图片/1超电架构.png。照片取论坛原图，仅在幻灯片内裁切。项目作者为香港科技大学（广州）PnX战队，本页不将其作品归为重山战队成果。仓库含GPL-3.0许可证，源文件保留。</a:t>
            </a:r>
          </a:p>
          <a:p xmlns:a="http://schemas.openxmlformats.org/drawingml/2006/main">
            <a:r>
              <a:t>此处先讲裁判系统功率限制，再用小陀螺作为瞬时功率需求的例子；不引用某一赛季的具体功率或能量限值。上车使用须核对当赛季规则。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5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原理图来自实际下载的开源文件：工程文件/原理图和PCB/SCH_G4SC5.5_2025-06-03.pdf，PDF第3页。</a:t>
            </a:r>
          </a:p>
          <a:p xmlns:a="http://schemas.openxmlformats.org/drawingml/2006/main">
            <a:r>
              <a:t>https://github.com/HKUSTGZ-ROBOMASTER-PNX/RM25_SC5.5_OpenSource/tree/62a47539931255ee952de167a51828410730dbae</a:t>
            </a:r>
          </a:p>
          <a:p xmlns:a="http://schemas.openxmlformats.org/drawingml/2006/main">
            <a:r>
              <a:t>论坛：https://bbs.robomaster.com/article/735485?source=5</a:t>
            </a:r>
          </a:p>
          <a:p xmlns:a="http://schemas.openxmlformats.org/drawingml/2006/main">
            <a:r>
              <a:t>原始工程：ProPrj_G4SC5.5开源版.epro。图仅裁切显示主回路，未更改网络、位号或数值。原项目README指出实装MOS等器件存在替代版本，实际复现应结合BOM和README。本页用于认识拓扑，元件取值需按目标规格计算，初学者先完成低压Buck训练。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6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已下载官方文件包，内含C板原理图、C板位号图及陀螺仪FPC小板原理图/位号图。</a:t>
            </a:r>
          </a:p>
          <a:p xmlns:a="http://schemas.openxmlformats.org/drawingml/2006/main">
            <a:r>
              <a:t>https://rm-static.djicdn.com/tem/35228/RoboMaster%20%E5%BC%80%E5%8F%91%E6%9D%BFC%E5%9E%8B%E5%8E%9F%E7%90%86%E5%9B%BE&amp;%E4%BD%8D%E5%8F%B7%E5%9B%BE.zip</a:t>
            </a:r>
          </a:p>
          <a:p xmlns:a="http://schemas.openxmlformats.org/drawingml/2006/main">
            <a:r>
              <a:t>本页图像提取自《RoboMaster 开发板 C 型位号图.pdf》第1页，裁去页边空白并旋转90度。它是器件位号图，不是完整铜层布线文件。</a:t>
            </a:r>
          </a:p>
          <a:p xmlns:a="http://schemas.openxmlformats.org/drawingml/2006/main">
            <a:r>
              <a:t>嘉立创EDA专业版：https://pro.lceda.cn/</a:t>
            </a:r>
          </a:p>
          <a:p xmlns:a="http://schemas.openxmlformats.org/drawingml/2006/main">
            <a:r>
              <a:t>按用户批注使用 placement、layout、DRC 三个标题；此处layout项重点讲布线与回流。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7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工具名称和用途为训练内容。图片用于说明设备类型，不代表重山战队实际设备型号，也不构成采购推荐。</a:t>
            </a:r>
          </a:p>
          <a:p xmlns:a="http://schemas.openxmlformats.org/drawingml/2006/main">
            <a:r>
              <a:t>https://www.rigol.com/</a:t>
            </a:r>
          </a:p>
          <a:p xmlns:a="http://schemas.openxmlformats.org/drawingml/2006/main">
            <a:r>
              <a:t>示波器图片：https://www.rigol.com/.imaging/mte/rigol-theme/576/dam/global/products/oscilloscopes/DHO50000/product_pic/DHO50000-正-800.png/jcr:content/DHO50000-%E6%AD%A3-800.png</a:t>
            </a:r>
          </a:p>
          <a:p xmlns:a="http://schemas.openxmlformats.org/drawingml/2006/main">
            <a:r>
              <a:t>可调电源图片：https://www.rigol.com/.imaging/mte/rigol-theme/576/dam/global/products/dc-power/DP2000/DP2000-正.png/jcr:content/DP2000-%E6%AD%A3.png</a:t>
            </a:r>
          </a:p>
          <a:p xmlns:a="http://schemas.openxmlformats.org/drawingml/2006/main">
            <a:r>
              <a:t>嘉立创EDA：https://pro.lceda.cn/</a:t>
            </a:r>
          </a:p>
          <a:p xmlns:a="http://schemas.openxmlformats.org/drawingml/2006/main">
            <a:r>
              <a:t>TB47S上电案例：https://bbs.robomaster.com/article/451887</a:t>
            </a:r>
          </a:p>
          <a:p xmlns:a="http://schemas.openxmlformats.org/drawingml/2006/main">
            <a:r>
              <a:t>缓启动与新电池案例：https://bbs.robomaster.com/article/1889455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8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照片与焊接缺陷参考：https://learn.adafruit.com/adafruit-guide-excellent-soldering?view=all</a:t>
            </a:r>
          </a:p>
          <a:p xmlns:a="http://schemas.openxmlformats.org/drawingml/2006/main">
            <a:r>
              <a:t>图片分别为tools_Surface_Mount_Solder、tools_Surface_Mount_Wick和tools_Solder_Bridge，原图仅作幻灯片适配裁切。</a:t>
            </a:r>
          </a:p>
          <a:p xmlns:a="http://schemas.openxmlformats.org/drawingml/2006/main">
            <a:r>
              <a:t>焊接练习不设每种固定数量，重点是多画板、多练习，把贴片、补焊、拖焊和拆件的手感练出来。一把合适的245系列烙铁手柄和匹配的焊锡丝会明显降低练习门槛；温度过高或停留过久可能损伤焊盘。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9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本页是为招新培训设计的训练题。基础部分为完成条件：9–28V输入、5V/0.5A输出、12V输入0.5A负载下纹波不超过100mVpp。芯片可自选，较新的芯片和QFN等小封装属于加分项，但必须核对封装、散热和焊接方法。</a:t>
            </a:r>
          </a:p>
          <a:p xmlns:a="http://schemas.openxmlformats.org/drawingml/2006/main">
            <a:r>
              <a:t>超电部分只是拓展，不设置电容组固定电压要求，Buck或Buck-Boost均可。演示时让可调电源进入限流状态，由电容组顶上部分负载，要求在规定负载下把补偿现象维持至少1s。单片机显示输入与电容组输出功率、软件控制充放电属于加分项。测试可去YF107逸夫楼公共实验室；焊接和返修可去iB407实验楼，iB407是RM基地。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0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检查项目对应上一页练习题。ERC是原理图电气规则检查，DRC是PCB设计规则检查。自动检查不替代极性、封装、器件额定值与电源环路的人工审核。</a:t>
            </a:r>
          </a:p>
          <a:p xmlns:a="http://schemas.openxmlformats.org/drawingml/2006/main">
            <a:r>
              <a:t>纹波要求在12V输入、0.5A负载下检查；测量条件需固定和记录。温升记录用于观察变化，不在没有器件额定值时给出统一合格温度。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1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招新表达使用用户指定的“我们需要你”“肯实干”“勤出勤”。本页不填写未经确认的固定出勤时数或考核日期。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2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二维码和联系方式按用户提供的附件及文字填写：QQ群1043318154；联系人余心一、杨佳乐；邮箱xy2901222079@gmail.com、2310290105@qq.com。二维码裁去原海报标题和底部说明，只保留可扫描区域。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3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地点按用户提供的信息填写：YF107为测试和公共仪器使用地点；iB407为RM基地和焊接工位。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4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致谢页使用用户提供的招新二维码和联系人信息。二维码裁去原海报标题和底部说明，只保留可扫描区域。正式放映前检查二维码在投影距离下是否清晰。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slideLayouts/_rels/slideLayout1.xml.rels>&#65279;<?xml version="1.0" encoding="utf-8"?><Relationships xmlns="http://schemas.openxmlformats.org/package/2006/relationships"><Relationship Type="http://schemas.openxmlformats.org/officeDocument/2006/relationships/slideMaster" Target="/ppt/slideMasters/slideMaster1.xml" Id="Rc3fdefa41f534c75" /></Relationships>
</file>

<file path=ppt/slideLayouts/_rels/slideLayout2.xml.rels>&#65279;<?xml version="1.0" encoding="utf-8"?><Relationships xmlns="http://schemas.openxmlformats.org/package/2006/relationships"><Relationship Type="http://schemas.openxmlformats.org/officeDocument/2006/relationships/slideMaster" Target="/ppt/slideMasters/slideMaster1.xml" Id="R70459736a24245c1" /></Relationships>
</file>

<file path=ppt/slideLayouts/_rels/slideLayout3.xml.rels>&#65279;<?xml version="1.0" encoding="utf-8"?><Relationships xmlns="http://schemas.openxmlformats.org/package/2006/relationships"><Relationship Type="http://schemas.openxmlformats.org/officeDocument/2006/relationships/slideMaster" Target="/ppt/slideMasters/slideMaster1.xml" Id="R15993089d9c0465f" /></Relationships>
</file>

<file path=ppt/slideLayouts/_rels/slideLayout4.xml.rels>&#65279;<?xml version="1.0" encoding="utf-8"?><Relationships xmlns="http://schemas.openxmlformats.org/package/2006/relationships"><Relationship Type="http://schemas.openxmlformats.org/officeDocument/2006/relationships/slideMaster" Target="/ppt/slideMasters/slideMaster1.xml" Id="R83f702b993d34595" /></Relationships>
</file>

<file path=ppt/slideLayouts/_rels/slideLayout5.xml.rels>&#65279;<?xml version="1.0" encoding="utf-8"?><Relationships xmlns="http://schemas.openxmlformats.org/package/2006/relationships"><Relationship Type="http://schemas.openxmlformats.org/officeDocument/2006/relationships/slideMaster" Target="/ppt/slideMasters/slideMaster1.xml" Id="Re0ecbe2334984e6c" /></Relationships>
</file>

<file path=ppt/slideLayouts/_rels/slideLayout6.xml.rels>&#65279;<?xml version="1.0" encoding="utf-8"?><Relationships xmlns="http://schemas.openxmlformats.org/package/2006/relationships"><Relationship Type="http://schemas.openxmlformats.org/officeDocument/2006/relationships/slideMaster" Target="/ppt/slideMasters/slideMaster1.xml" Id="Re5603fafff024965" /></Relationships>
</file>

<file path=ppt/slideLayouts/slideLayout1.xml><?xml version="1.0" encoding="utf-8"?>
<p:sldLayout xmlns:p="http://schemas.openxmlformats.org/presentationml/2006/main" type="title">
  <p:cSld name="Title Slide"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3" name="Title">
            <a:extLst xmlns:a="http://schemas.openxmlformats.org/drawingml/2006/main">
              <a:ext uri="{FF2B5EF4-FFF2-40B4-BE49-F238E27FC236}">
                <a16:creationId xmlns:a16="http://schemas.microsoft.com/office/drawing/2014/main" id="{45F51A56-8172-4073-A413-2D3B30E9599E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1219200" y="2590800"/>
            <a:ext cx="9753600" cy="990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/>
          </a:bodyPr>
          <a:lstStyle xmlns:a="http://schemas.openxmlformats.org/drawingml/2006/main">
            <a:defPPr algn="ctr">
              <a:defRPr sz="48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defPPr>
            <a:lvl1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1pPr>
            <a:lvl2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2pPr>
            <a:lvl3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3pPr>
            <a:lvl4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4pPr>
            <a:lvl5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5pPr>
            <a:lvl6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6pPr>
            <a:lvl7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7pPr>
            <a:lvl8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8pPr>
            <a:lvl9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9pPr>
          </a:lstStyle>
          <a:p xmlns:a="http://schemas.openxmlformats.org/drawingml/2006/main"/>
        </p:txBody>
      </p:sp>
      <p:sp>
        <p:nvSpPr>
          <p:cNvPr id="2" name="Subtitle">
            <a:extLst xmlns:a="http://schemas.openxmlformats.org/drawingml/2006/main">
              <a:ext uri="{FF2B5EF4-FFF2-40B4-BE49-F238E27FC236}">
                <a16:creationId xmlns:a16="http://schemas.microsoft.com/office/drawing/2014/main" id="{7B3321A9-7B13-4FDE-8C6D-6DD8A994250A}"/>
              </a:ext>
            </a:extLst>
          </p:cNvPr>
          <p:cNvSpPr>
            <a:spLocks xmlns:a="http://schemas.openxmlformats.org/drawingml/2006/main" noGrp="1"/>
          </p:cNvSpPr>
          <p:nvPr>
            <p:ph type="subTitle" idx="1"/>
          </p:nvPr>
        </p:nvSpPr>
        <p:spPr>
          <a:xfrm xmlns:a="http://schemas.openxmlformats.org/drawingml/2006/main">
            <a:off x="1828800" y="3771900"/>
            <a:ext cx="8534400" cy="762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/>
          </a:bodyPr>
          <a:lstStyle xmlns:a="http://schemas.openxmlformats.org/drawingml/2006/main">
            <a:defPPr algn="ctr"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defPPr>
            <a:lvl1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1pPr>
            <a:lvl2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2pPr>
            <a:lvl3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3pPr>
            <a:lvl4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4pPr>
            <a:lvl5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5pPr>
            <a:lvl6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6pPr>
            <a:lvl7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7pPr>
            <a:lvl8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8pPr>
            <a:lvl9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9pPr>
          </a:lstStyle>
          <a:p xmlns:a="http://schemas.openxmlformats.org/drawingml/2006/main"/>
        </p:txBody>
      </p:sp>
    </p:spTree>
  </p:cSld>
</p:sldLayout>
</file>

<file path=ppt/slideLayouts/slideLayout2.xml><?xml version="1.0" encoding="utf-8"?>
<p:sldLayout xmlns:p="http://schemas.openxmlformats.org/presentationml/2006/main">
  <p:cSld name="Section Header"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ection title">
            <a:extLst xmlns:a="http://schemas.openxmlformats.org/drawingml/2006/main">
              <a:ext uri="{FF2B5EF4-FFF2-40B4-BE49-F238E27FC236}">
                <a16:creationId xmlns:a16="http://schemas.microsoft.com/office/drawing/2014/main" id="{42ABCDB2-92F9-4728-A370-8558C9840C22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1219200" y="2857500"/>
            <a:ext cx="9753600" cy="1143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/>
          </a:bodyPr>
          <a:lstStyle xmlns:a="http://schemas.openxmlformats.org/drawingml/2006/main">
            <a:defPPr algn="ctr">
              <a:defRPr sz="42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defPPr>
            <a:lvl1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1pPr>
            <a:lvl2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2pPr>
            <a:lvl3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3pPr>
            <a:lvl4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4pPr>
            <a:lvl5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5pPr>
            <a:lvl6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6pPr>
            <a:lvl7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7pPr>
            <a:lvl8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8pPr>
            <a:lvl9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9pPr>
          </a:lstStyle>
          <a:p xmlns:a="http://schemas.openxmlformats.org/drawingml/2006/main"/>
        </p:txBody>
      </p:sp>
    </p:spTree>
  </p:cSld>
</p:sldLayout>
</file>

<file path=ppt/slideLayouts/slideLayout3.xml><?xml version="1.0" encoding="utf-8"?>
<p:sldLayout xmlns:p="http://schemas.openxmlformats.org/presentationml/2006/main">
  <p:cSld name="Title and Body"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3" name="Title">
            <a:extLst xmlns:a="http://schemas.openxmlformats.org/drawingml/2006/main">
              <a:ext uri="{FF2B5EF4-FFF2-40B4-BE49-F238E27FC236}">
                <a16:creationId xmlns:a16="http://schemas.microsoft.com/office/drawing/2014/main" id="{963CFCED-4C4A-45D0-9ECF-F948E58CBA22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85800" y="533400"/>
            <a:ext cx="10820400" cy="838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/>
          </a:bodyPr>
          <a:lstStyle xmlns:a="http://schemas.openxmlformats.org/drawingml/2006/main">
            <a:defPPr algn="l"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defPPr>
            <a:lvl1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1pPr>
            <a:lvl2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2pPr>
            <a:lvl3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3pPr>
            <a:lvl4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4pPr>
            <a:lvl5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5pPr>
            <a:lvl6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6pPr>
            <a:lvl7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7pPr>
            <a:lvl8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8pPr>
            <a:lvl9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9pPr>
          </a:lstStyle>
          <a:p xmlns:a="http://schemas.openxmlformats.org/drawingml/2006/main"/>
        </p:txBody>
      </p:sp>
      <p:sp>
        <p:nvSpPr>
          <p:cNvPr id="2" name="Body">
            <a:extLst xmlns:a="http://schemas.openxmlformats.org/drawingml/2006/main">
              <a:ext uri="{FF2B5EF4-FFF2-40B4-BE49-F238E27FC236}">
                <a16:creationId xmlns:a16="http://schemas.microsoft.com/office/drawing/2014/main" id="{DBEA17AF-8755-458F-B787-36B2F33A15BB}"/>
              </a:ext>
            </a:extLst>
          </p:cNvPr>
          <p:cNvSpPr>
            <a:spLocks xmlns:a="http://schemas.openxmlformats.org/drawingml/2006/main" noGrp="1"/>
          </p:cNvSpPr>
          <p:nvPr>
            <p:ph type="body" idx="1"/>
          </p:nvPr>
        </p:nvSpPr>
        <p:spPr>
          <a:xfrm xmlns:a="http://schemas.openxmlformats.org/drawingml/2006/main">
            <a:off x="685800" y="1905000"/>
            <a:ext cx="10820400" cy="426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/>
          </a:bodyPr>
          <a:lstStyle xmlns:a="http://schemas.openxmlformats.org/drawingml/2006/main">
            <a:defPPr algn="l">
              <a:defRPr sz="225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defPPr>
            <a:lvl1pPr marL="2286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</a:lvl1pPr>
            <a:lvl2pPr marL="5334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</a:lvl2pPr>
            <a:lvl3pPr marL="8382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</a:lvl3pPr>
            <a:lvl4pPr marL="11430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</a:lvl4pPr>
            <a:lvl5pPr marL="14478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</a:lvl5pPr>
            <a:lvl6pPr marL="17526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</a:lvl6pPr>
            <a:lvl7pPr marL="20574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</a:lvl7pPr>
            <a:lvl8pPr marL="23622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</a:lvl8pPr>
            <a:lvl9pPr marL="26670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</a:lvl9pPr>
          </a:lstStyle>
          <a:p xmlns:a="http://schemas.openxmlformats.org/drawingml/2006/main"/>
        </p:txBody>
      </p:sp>
    </p:spTree>
  </p:cSld>
</p:sldLayout>
</file>

<file path=ppt/slideLayouts/slideLayout4.xml><?xml version="1.0" encoding="utf-8"?>
<p:sldLayout xmlns:p="http://schemas.openxmlformats.org/presentationml/2006/main">
  <p:cSld name="Title and Two Column"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4" name="Title">
            <a:extLst xmlns:a="http://schemas.openxmlformats.org/drawingml/2006/main">
              <a:ext uri="{FF2B5EF4-FFF2-40B4-BE49-F238E27FC236}">
                <a16:creationId xmlns:a16="http://schemas.microsoft.com/office/drawing/2014/main" id="{57D42193-4134-45FE-A8A5-F72CE4E37361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85800" y="533400"/>
            <a:ext cx="10820400" cy="838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/>
          </a:bodyPr>
          <a:lstStyle xmlns:a="http://schemas.openxmlformats.org/drawingml/2006/main">
            <a:defPPr algn="l"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defPPr>
            <a:lvl1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1pPr>
            <a:lvl2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2pPr>
            <a:lvl3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3pPr>
            <a:lvl4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4pPr>
            <a:lvl5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5pPr>
            <a:lvl6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6pPr>
            <a:lvl7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7pPr>
            <a:lvl8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8pPr>
            <a:lvl9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9pPr>
          </a:lstStyle>
          <a:p xmlns:a="http://schemas.openxmlformats.org/drawingml/2006/main"/>
        </p:txBody>
      </p:sp>
      <p:sp>
        <p:nvSpPr>
          <p:cNvPr id="2" name="Left column">
            <a:extLst xmlns:a="http://schemas.openxmlformats.org/drawingml/2006/main">
              <a:ext uri="{FF2B5EF4-FFF2-40B4-BE49-F238E27FC236}">
                <a16:creationId xmlns:a16="http://schemas.microsoft.com/office/drawing/2014/main" id="{336763DC-8640-4119-B8F3-408BA713BD28}"/>
              </a:ext>
            </a:extLst>
          </p:cNvPr>
          <p:cNvSpPr>
            <a:spLocks xmlns:a="http://schemas.openxmlformats.org/drawingml/2006/main" noGrp="1"/>
          </p:cNvSpPr>
          <p:nvPr>
            <p:ph type="body" idx="1"/>
          </p:nvPr>
        </p:nvSpPr>
        <p:spPr>
          <a:xfrm xmlns:a="http://schemas.openxmlformats.org/drawingml/2006/main">
            <a:off x="685800" y="1905000"/>
            <a:ext cx="5029200" cy="426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/>
          </a:bodyPr>
          <a:lstStyle xmlns:a="http://schemas.openxmlformats.org/drawingml/2006/main">
            <a:defPPr algn="l"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defPPr>
            <a:lvl1pPr marL="2286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</a:lvl1pPr>
            <a:lvl2pPr marL="5334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</a:lvl2pPr>
            <a:lvl3pPr marL="8382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</a:lvl3pPr>
            <a:lvl4pPr marL="11430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</a:lvl4pPr>
            <a:lvl5pPr marL="14478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</a:lvl5pPr>
            <a:lvl6pPr marL="17526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</a:lvl6pPr>
            <a:lvl7pPr marL="20574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</a:lvl7pPr>
            <a:lvl8pPr marL="23622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</a:lvl8pPr>
            <a:lvl9pPr marL="26670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</a:lvl9pPr>
          </a:lstStyle>
          <a:p xmlns:a="http://schemas.openxmlformats.org/drawingml/2006/main"/>
        </p:txBody>
      </p:sp>
      <p:sp>
        <p:nvSpPr>
          <p:cNvPr id="3" name="Right column">
            <a:extLst xmlns:a="http://schemas.openxmlformats.org/drawingml/2006/main">
              <a:ext uri="{FF2B5EF4-FFF2-40B4-BE49-F238E27FC236}">
                <a16:creationId xmlns:a16="http://schemas.microsoft.com/office/drawing/2014/main" id="{8412DC4A-6A94-4CA1-9C7E-7F293274BB66}"/>
              </a:ext>
            </a:extLst>
          </p:cNvPr>
          <p:cNvSpPr>
            <a:spLocks xmlns:a="http://schemas.openxmlformats.org/drawingml/2006/main" noGrp="1"/>
          </p:cNvSpPr>
          <p:nvPr>
            <p:ph type="body" idx="2"/>
          </p:nvPr>
        </p:nvSpPr>
        <p:spPr>
          <a:xfrm xmlns:a="http://schemas.openxmlformats.org/drawingml/2006/main">
            <a:off x="6477000" y="1905000"/>
            <a:ext cx="5029200" cy="426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/>
          </a:bodyPr>
          <a:lstStyle xmlns:a="http://schemas.openxmlformats.org/drawingml/2006/main">
            <a:defPPr algn="l"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defPPr>
            <a:lvl1pPr marL="2286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</a:lvl1pPr>
            <a:lvl2pPr marL="5334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</a:lvl2pPr>
            <a:lvl3pPr marL="8382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</a:lvl3pPr>
            <a:lvl4pPr marL="11430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</a:lvl4pPr>
            <a:lvl5pPr marL="14478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</a:lvl5pPr>
            <a:lvl6pPr marL="17526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</a:lvl6pPr>
            <a:lvl7pPr marL="20574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</a:lvl7pPr>
            <a:lvl8pPr marL="23622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</a:lvl8pPr>
            <a:lvl9pPr marL="26670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</a:lvl9pPr>
          </a:lstStyle>
          <a:p xmlns:a="http://schemas.openxmlformats.org/drawingml/2006/main"/>
        </p:txBody>
      </p:sp>
    </p:spTree>
  </p:cSld>
</p:sldLayout>
</file>

<file path=ppt/slideLayouts/slideLayout5.xml><?xml version="1.0" encoding="utf-8"?>
<p:sldLayout xmlns:p="http://schemas.openxmlformats.org/presentationml/2006/main">
  <p:cSld name="Title and One Column"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3" name="Title">
            <a:extLst xmlns:a="http://schemas.openxmlformats.org/drawingml/2006/main">
              <a:ext uri="{FF2B5EF4-FFF2-40B4-BE49-F238E27FC236}">
                <a16:creationId xmlns:a16="http://schemas.microsoft.com/office/drawing/2014/main" id="{0BEA76B6-F4FB-4695-ADCB-B35A4A9D01FD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85800" y="533400"/>
            <a:ext cx="10820400" cy="838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/>
          </a:bodyPr>
          <a:lstStyle xmlns:a="http://schemas.openxmlformats.org/drawingml/2006/main">
            <a:defPPr algn="l"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defPPr>
            <a:lvl1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1pPr>
            <a:lvl2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2pPr>
            <a:lvl3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3pPr>
            <a:lvl4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4pPr>
            <a:lvl5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5pPr>
            <a:lvl6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6pPr>
            <a:lvl7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7pPr>
            <a:lvl8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8pPr>
            <a:lvl9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9pPr>
          </a:lstStyle>
          <a:p xmlns:a="http://schemas.openxmlformats.org/drawingml/2006/main"/>
        </p:txBody>
      </p:sp>
      <p:sp>
        <p:nvSpPr>
          <p:cNvPr id="2" name="Left column">
            <a:extLst xmlns:a="http://schemas.openxmlformats.org/drawingml/2006/main">
              <a:ext uri="{FF2B5EF4-FFF2-40B4-BE49-F238E27FC236}">
                <a16:creationId xmlns:a16="http://schemas.microsoft.com/office/drawing/2014/main" id="{6CABE60D-2CB2-4A2C-8310-6FC9A6607F18}"/>
              </a:ext>
            </a:extLst>
          </p:cNvPr>
          <p:cNvSpPr>
            <a:spLocks xmlns:a="http://schemas.openxmlformats.org/drawingml/2006/main" noGrp="1"/>
          </p:cNvSpPr>
          <p:nvPr>
            <p:ph type="body" idx="1"/>
          </p:nvPr>
        </p:nvSpPr>
        <p:spPr>
          <a:xfrm xmlns:a="http://schemas.openxmlformats.org/drawingml/2006/main">
            <a:off x="685800" y="1905000"/>
            <a:ext cx="5029200" cy="426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/>
          </a:bodyPr>
          <a:lstStyle xmlns:a="http://schemas.openxmlformats.org/drawingml/2006/main">
            <a:defPPr algn="l">
              <a:defRPr sz="225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defPPr>
            <a:lvl1pPr marL="2286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</a:lvl1pPr>
            <a:lvl2pPr marL="5334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</a:lvl2pPr>
            <a:lvl3pPr marL="8382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</a:lvl3pPr>
            <a:lvl4pPr marL="11430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</a:lvl4pPr>
            <a:lvl5pPr marL="14478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</a:lvl5pPr>
            <a:lvl6pPr marL="17526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</a:lvl6pPr>
            <a:lvl7pPr marL="20574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</a:lvl7pPr>
            <a:lvl8pPr marL="23622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</a:lvl8pPr>
            <a:lvl9pPr marL="26670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</a:lvl9pPr>
          </a:lstStyle>
          <a:p xmlns:a="http://schemas.openxmlformats.org/drawingml/2006/main"/>
        </p:txBody>
      </p:sp>
    </p:spTree>
  </p:cSld>
</p:sldLayout>
</file>

<file path=ppt/slideLayouts/slideLayout6.xml><?xml version="1.0" encoding="utf-8"?>
<p:sldLayout xmlns:p="http://schemas.openxmlformats.org/presentationml/2006/main" type="blank">
  <p:cSld name="Blank">
    <p:spTree>
      <p:nvGrpSpPr>
        <p:cNvPr id="1" name=""/>
        <p:cNvGrpSpPr/>
        <p:nvPr/>
      </p:nvGrpSpPr>
      <p:grpSpPr>
        <a:xfrm xmlns:a="http://schemas.openxmlformats.org/drawingml/2006/main"/>
      </p:grpSpPr>
    </p:spTree>
  </p:cSld>
</p:sldLayout>
</file>

<file path=ppt/slideMasters/_rels/slideMaster1.xml.rels>&#65279;<?xml version="1.0" encoding="utf-8"?><Relationships xmlns="http://schemas.openxmlformats.org/package/2006/relationships"><Relationship Type="http://schemas.openxmlformats.org/officeDocument/2006/relationships/theme" Target="/ppt/slideMasters/theme/theme2.xml" Id="R2fe9c001efb0481f" /><Relationship Type="http://schemas.openxmlformats.org/officeDocument/2006/relationships/slideLayout" Target="/ppt/slideLayouts/slideLayout1.xml" Id="R0242ac90929b4bdd" /><Relationship Type="http://schemas.openxmlformats.org/officeDocument/2006/relationships/slideLayout" Target="/ppt/slideLayouts/slideLayout2.xml" Id="R98b8c403208a470d" /><Relationship Type="http://schemas.openxmlformats.org/officeDocument/2006/relationships/slideLayout" Target="/ppt/slideLayouts/slideLayout3.xml" Id="R65c1b8c086b74c8c" /><Relationship Type="http://schemas.openxmlformats.org/officeDocument/2006/relationships/slideLayout" Target="/ppt/slideLayouts/slideLayout4.xml" Id="R909cb3763e444539" /><Relationship Type="http://schemas.openxmlformats.org/officeDocument/2006/relationships/slideLayout" Target="/ppt/slideLayouts/slideLayout5.xml" Id="R6ef55f24e7b04bef" /><Relationship Type="http://schemas.openxmlformats.org/officeDocument/2006/relationships/slideLayout" Target="/ppt/slideLayouts/slideLayout6.xml" Id="Rd56ebd1990dc4cc2" /></Relationships>
</file>

<file path=ppt/slideMasters/slideMaster1.xml><?xml version="1.0" encoding="utf-8"?>
<p:sldMaster xmlns:p="http://schemas.openxmlformats.org/presentationml/2006/main">
  <p:cSld name="Master">
    <p:bg>
      <p:bgRef idx="1001">
        <a:schemeClr xmlns:a="http://schemas.openxmlformats.org/drawingml/2006/main" val="bg1"/>
      </p:bgRef>
    </p:bg>
    <p:spTree>
      <p:nvGrpSpPr>
        <p:cNvPr id="1" name=""/>
        <p:cNvGrpSpPr/>
        <p:nvPr/>
      </p:nvGrpSpPr>
      <p:grpSpPr>
        <a:xfrm xmlns:a="http://schemas.openxmlformats.org/drawingml/2006/main"/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xmlns:r="http://schemas.openxmlformats.org/officeDocument/2006/relationships" id="2147483649" r:id="R0242ac90929b4bdd"/>
    <p:sldLayoutId xmlns:r="http://schemas.openxmlformats.org/officeDocument/2006/relationships" id="2147483650" r:id="R98b8c403208a470d"/>
    <p:sldLayoutId xmlns:r="http://schemas.openxmlformats.org/officeDocument/2006/relationships" id="2147483651" r:id="R65c1b8c086b74c8c"/>
    <p:sldLayoutId xmlns:r="http://schemas.openxmlformats.org/officeDocument/2006/relationships" id="2147483652" r:id="R909cb3763e444539"/>
    <p:sldLayoutId xmlns:r="http://schemas.openxmlformats.org/officeDocument/2006/relationships" id="2147483653" r:id="R6ef55f24e7b04bef"/>
    <p:sldLayoutId xmlns:r="http://schemas.openxmlformats.org/officeDocument/2006/relationships" id="2147483654" r:id="Rd56ebd1990dc4cc2"/>
  </p:sldLayoutIdLst>
  <p:txStyles>
    <p:titleStyle>
      <a:lvl1pPr xmlns:a="http://schemas.openxmlformats.org/drawingml/2006/main" algn="l">
        <a:lnSpc>
          <a:spcPct val="90000"/>
        </a:lnSpc>
        <a:spcBef>
          <a:spcPts val="0"/>
        </a:spcBef>
        <a:buNone/>
        <a:defRPr sz="4400">
          <a:solidFill>
            <a:schemeClr val="tx1"/>
          </a:solidFill>
          <a:latin typeface="+mj-lt"/>
          <a:ea typeface="+mj-lt"/>
          <a:cs typeface="+mj-lt"/>
        </a:defRPr>
      </a:lvl1pPr>
    </p:titleStyle>
    <p:bodyStyle>
      <a:lvl1pPr xmlns:a="http://schemas.openxmlformats.org/drawingml/2006/main" marL="228600" indent="-228600" algn="l">
        <a:lnSpc>
          <a:spcPct val="90000"/>
        </a:lnSpc>
        <a:spcBef>
          <a:spcPts val="1000"/>
        </a:spcBef>
        <a:buChar char="•"/>
        <a:defRPr sz="2800">
          <a:solidFill>
            <a:schemeClr val="tx1"/>
          </a:solidFill>
          <a:latin typeface="+mn-lt"/>
          <a:ea typeface="+mn-lt"/>
          <a:cs typeface="+mn-lt"/>
        </a:defRPr>
      </a:lvl1pPr>
      <a:lvl2pPr xmlns:a="http://schemas.openxmlformats.org/drawingml/2006/main" marL="685800" indent="-228600" algn="l">
        <a:lnSpc>
          <a:spcPct val="90000"/>
        </a:lnSpc>
        <a:spcBef>
          <a:spcPts val="500"/>
        </a:spcBef>
        <a:buChar char="•"/>
        <a:defRPr sz="2400">
          <a:solidFill>
            <a:schemeClr val="tx1"/>
          </a:solidFill>
          <a:latin typeface="+mn-lt"/>
          <a:ea typeface="+mn-lt"/>
          <a:cs typeface="+mn-lt"/>
        </a:defRPr>
      </a:lvl2pPr>
      <a:lvl3pPr xmlns:a="http://schemas.openxmlformats.org/drawingml/2006/main" marL="1143000" indent="-228600" algn="l">
        <a:lnSpc>
          <a:spcPct val="90000"/>
        </a:lnSpc>
        <a:spcBef>
          <a:spcPts val="500"/>
        </a:spcBef>
        <a:buChar char="•"/>
        <a:defRPr sz="2000">
          <a:solidFill>
            <a:schemeClr val="tx1"/>
          </a:solidFill>
          <a:latin typeface="+mn-lt"/>
          <a:ea typeface="+mn-lt"/>
          <a:cs typeface="+mn-lt"/>
        </a:defRPr>
      </a:lvl3pPr>
      <a:lvl4pPr xmlns:a="http://schemas.openxmlformats.org/drawingml/2006/main" marL="16002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4pPr>
      <a:lvl5pPr xmlns:a="http://schemas.openxmlformats.org/drawingml/2006/main" marL="20574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5pPr>
      <a:lvl6pPr xmlns:a="http://schemas.openxmlformats.org/drawingml/2006/main" marL="25146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6pPr>
      <a:lvl7pPr xmlns:a="http://schemas.openxmlformats.org/drawingml/2006/main" marL="29718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7pPr>
      <a:lvl8pPr xmlns:a="http://schemas.openxmlformats.org/drawingml/2006/main" marL="34290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8pPr>
      <a:lvl9pPr xmlns:a="http://schemas.openxmlformats.org/drawingml/2006/main" marL="38862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9pPr>
    </p:bodyStyle>
    <p:otherStyle>
      <a:lvl1pPr xmlns:a="http://schemas.openxmlformats.org/drawingml/2006/main" marL="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1pPr>
      <a:lvl2pPr xmlns:a="http://schemas.openxmlformats.org/drawingml/2006/main" marL="4572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2pPr>
      <a:lvl3pPr xmlns:a="http://schemas.openxmlformats.org/drawingml/2006/main" marL="9144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3pPr>
      <a:lvl4pPr xmlns:a="http://schemas.openxmlformats.org/drawingml/2006/main" marL="13716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4pPr>
      <a:lvl5pPr xmlns:a="http://schemas.openxmlformats.org/drawingml/2006/main" marL="18288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5pPr>
      <a:lvl6pPr xmlns:a="http://schemas.openxmlformats.org/drawingml/2006/main" marL="22860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6pPr>
      <a:lvl7pPr xmlns:a="http://schemas.openxmlformats.org/drawingml/2006/main" marL="27432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7pPr>
      <a:lvl8pPr xmlns:a="http://schemas.openxmlformats.org/drawingml/2006/main" marL="32004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8pPr>
      <a:lvl9pPr xmlns:a="http://schemas.openxmlformats.org/drawingml/2006/main" marL="36576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9pPr>
    </p:otherStyle>
  </p:txStyles>
</p:sldMaster>
</file>

<file path=ppt/slideMasters/theme/theme2.xml><?xml version="1.0" encoding="utf-8"?>
<a:theme xmlns:a="http://schemas.openxmlformats.org/drawingml/2006/main" name="ChatGPT">
  <a:themeElements>
    <a:clrScheme name="ChatGPT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">
      <a:majorFont>
        <a:latin typeface="Aptos"/>
        <a:ea typeface=""/>
        <a:cs typeface=""/>
      </a:majorFont>
      <a:minorFont>
        <a:latin typeface="Aptos"/>
        <a:ea typeface=""/>
        <a:cs typeface=""/>
      </a:minorFont>
    </a:fontScheme>
    <a:fmtScheme name="ChatGPT">
      <a:fillStyleLst>
        <a:solidFill>
          <a:schemeClr val="phClr"/>
        </a:solidFill>
        <a:gradFill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ppt/slides/_rels/slide1.xml.rels>&#65279;<?xml version="1.0" encoding="utf-8"?><Relationships xmlns="http://schemas.openxmlformats.org/package/2006/relationships"><Relationship Type="http://schemas.openxmlformats.org/officeDocument/2006/relationships/slideLayout" Target="/ppt/slideLayouts/slideLayout6.xml" Id="R44f92b8a5e05468d" /><Relationship Type="http://schemas.openxmlformats.org/officeDocument/2006/relationships/image" Target="/ppt/media/image.png" Id="Ra715a5c880924427" /><Relationship Type="http://schemas.openxmlformats.org/officeDocument/2006/relationships/notesSlide" Target="/ppt/notesSlides/notesSlide1.xml" Id="Rde393853c0534cd4" /></Relationships>
</file>

<file path=ppt/slides/_rels/slide2.xml.rels>&#65279;<?xml version="1.0" encoding="utf-8"?><Relationships xmlns="http://schemas.openxmlformats.org/package/2006/relationships"><Relationship Type="http://schemas.openxmlformats.org/officeDocument/2006/relationships/slideLayout" Target="/ppt/slideLayouts/slideLayout6.xml" Id="R05de04656b0e4878" /><Relationship Type="http://schemas.openxmlformats.org/officeDocument/2006/relationships/notesSlide" Target="/ppt/notesSlides/notesSlide2.xml" Id="R2917ff29318f4fd2" /></Relationships>
</file>

<file path=ppt/slides/_rels/slide3.xml.rels>&#65279;<?xml version="1.0" encoding="utf-8"?><Relationships xmlns="http://schemas.openxmlformats.org/package/2006/relationships"><Relationship Type="http://schemas.openxmlformats.org/officeDocument/2006/relationships/slideLayout" Target="/ppt/slideLayouts/slideLayout6.xml" Id="Rc6ccc45518624a37" /><Relationship Type="http://schemas.openxmlformats.org/officeDocument/2006/relationships/image" Target="/ppt/media/image2.png" Id="Rafb04ac8675c43b6" /><Relationship Type="http://schemas.openxmlformats.org/officeDocument/2006/relationships/notesSlide" Target="/ppt/notesSlides/notesSlide3.xml" Id="R1c78e1b79cf44e19" /></Relationships>
</file>

<file path=ppt/slides/_rels/slide4.xml.rels>&#65279;<?xml version="1.0" encoding="utf-8"?><Relationships xmlns="http://schemas.openxmlformats.org/package/2006/relationships"><Relationship Type="http://schemas.openxmlformats.org/officeDocument/2006/relationships/slideLayout" Target="/ppt/slideLayouts/slideLayout6.xml" Id="R9654490566824a41" /><Relationship Type="http://schemas.openxmlformats.org/officeDocument/2006/relationships/image" Target="/ppt/media/image.jpeg" Id="R19f0d63509244938" /><Relationship Type="http://schemas.openxmlformats.org/officeDocument/2006/relationships/image" Target="/ppt/media/image3.png" Id="Rd9956e147efb469b" /><Relationship Type="http://schemas.openxmlformats.org/officeDocument/2006/relationships/notesSlide" Target="/ppt/notesSlides/notesSlide4.xml" Id="R3c9ebfb7f19946fe" /></Relationships>
</file>

<file path=ppt/slides/_rels/slide5.xml.rels>&#65279;<?xml version="1.0" encoding="utf-8"?><Relationships xmlns="http://schemas.openxmlformats.org/package/2006/relationships"><Relationship Type="http://schemas.openxmlformats.org/officeDocument/2006/relationships/slideLayout" Target="/ppt/slideLayouts/slideLayout6.xml" Id="Rfb055b3447874efc" /><Relationship Type="http://schemas.openxmlformats.org/officeDocument/2006/relationships/image" Target="/ppt/media/image4.png" Id="Rc9cfc18c590f42a7" /><Relationship Type="http://schemas.openxmlformats.org/officeDocument/2006/relationships/notesSlide" Target="/ppt/notesSlides/notesSlide5.xml" Id="R8c9b4d143cb74e7f" /></Relationships>
</file>

<file path=ppt/slides/_rels/slide6.xml.rels>&#65279;<?xml version="1.0" encoding="utf-8"?><Relationships xmlns="http://schemas.openxmlformats.org/package/2006/relationships"><Relationship Type="http://schemas.openxmlformats.org/officeDocument/2006/relationships/slideLayout" Target="/ppt/slideLayouts/slideLayout6.xml" Id="Rd081149026ea4ccb" /><Relationship Type="http://schemas.openxmlformats.org/officeDocument/2006/relationships/image" Target="/ppt/media/image5.png" Id="R5b780ba97ecb4c76" /><Relationship Type="http://schemas.openxmlformats.org/officeDocument/2006/relationships/notesSlide" Target="/ppt/notesSlides/notesSlide6.xml" Id="R9b0d71e1a0964a54" /></Relationships>
</file>

<file path=ppt/slides/_rels/slide7.xml.rels>&#65279;<?xml version="1.0" encoding="utf-8"?><Relationships xmlns="http://schemas.openxmlformats.org/package/2006/relationships"><Relationship Type="http://schemas.openxmlformats.org/officeDocument/2006/relationships/slideLayout" Target="/ppt/slideLayouts/slideLayout6.xml" Id="Rbf1929624738465b" /><Relationship Type="http://schemas.openxmlformats.org/officeDocument/2006/relationships/image" Target="/ppt/media/image6.png" Id="R8cf1f681c3c54cd3" /><Relationship Type="http://schemas.openxmlformats.org/officeDocument/2006/relationships/image" Target="/ppt/media/image7.png" Id="Rca02d2980aa74716" /><Relationship Type="http://schemas.openxmlformats.org/officeDocument/2006/relationships/notesSlide" Target="/ppt/notesSlides/notesSlide7.xml" Id="R124902d27e434533" /></Relationships>
</file>

<file path=ppt/slides/_rels/slide8.xml.rels>&#65279;<?xml version="1.0" encoding="utf-8"?><Relationships xmlns="http://schemas.openxmlformats.org/package/2006/relationships"><Relationship Type="http://schemas.openxmlformats.org/officeDocument/2006/relationships/slideLayout" Target="/ppt/slideLayouts/slideLayout6.xml" Id="Rfa9fc0163bc94234" /><Relationship Type="http://schemas.openxmlformats.org/officeDocument/2006/relationships/image" Target="/ppt/media/image2.jpeg" Id="Ra8de138c53da4bd8" /><Relationship Type="http://schemas.openxmlformats.org/officeDocument/2006/relationships/image" Target="/ppt/media/image3.jpeg" Id="R5cad1736e822407e" /><Relationship Type="http://schemas.openxmlformats.org/officeDocument/2006/relationships/image" Target="/ppt/media/image4.jpeg" Id="R9b451f631e4c4db9" /><Relationship Type="http://schemas.openxmlformats.org/officeDocument/2006/relationships/notesSlide" Target="/ppt/notesSlides/notesSlide8.xml" Id="R8f400350ba624dea" /></Relationships>
</file>

<file path=ppt/slides/_rels/slide9.xml.rels>&#65279;<?xml version="1.0" encoding="utf-8"?><Relationships xmlns="http://schemas.openxmlformats.org/package/2006/relationships"><Relationship Type="http://schemas.openxmlformats.org/officeDocument/2006/relationships/slideLayout" Target="/ppt/slideLayouts/slideLayout6.xml" Id="R5216a52adaf3494b" /><Relationship Type="http://schemas.openxmlformats.org/officeDocument/2006/relationships/notesSlide" Target="/ppt/notesSlides/notesSlide9.xml" Id="Re1fbca4b3dbf4c9a" /></Relationships>
</file>

<file path=ppt/slides/_rels/slide10.xml.rels>&#65279;<?xml version="1.0" encoding="utf-8"?><Relationships xmlns="http://schemas.openxmlformats.org/package/2006/relationships"><Relationship Type="http://schemas.openxmlformats.org/officeDocument/2006/relationships/slideLayout" Target="/ppt/slideLayouts/slideLayout6.xml" Id="Rdec81d4f02254c6e" /><Relationship Type="http://schemas.openxmlformats.org/officeDocument/2006/relationships/notesSlide" Target="/ppt/notesSlides/notesSlide10.xml" Id="R44f6c4f09a82478a" /></Relationships>
</file>

<file path=ppt/slides/_rels/slide11.xml.rels>&#65279;<?xml version="1.0" encoding="utf-8"?><Relationships xmlns="http://schemas.openxmlformats.org/package/2006/relationships"><Relationship Type="http://schemas.openxmlformats.org/officeDocument/2006/relationships/slideLayout" Target="/ppt/slideLayouts/slideLayout6.xml" Id="Rf43285bc9b6d46d6" /><Relationship Type="http://schemas.openxmlformats.org/officeDocument/2006/relationships/notesSlide" Target="/ppt/notesSlides/notesSlide11.xml" Id="Rf21ca8bc978a4447" /></Relationships>
</file>

<file path=ppt/slides/_rels/slide12.xml.rels>&#65279;<?xml version="1.0" encoding="utf-8"?><Relationships xmlns="http://schemas.openxmlformats.org/package/2006/relationships"><Relationship Type="http://schemas.openxmlformats.org/officeDocument/2006/relationships/slideLayout" Target="/ppt/slideLayouts/slideLayout6.xml" Id="Rd278db647aa64a7b" /><Relationship Type="http://schemas.openxmlformats.org/officeDocument/2006/relationships/image" Target="/ppt/media/image8.png" Id="R385643ffff534769" /><Relationship Type="http://schemas.openxmlformats.org/officeDocument/2006/relationships/notesSlide" Target="/ppt/notesSlides/notesSlide12.xml" Id="Rb412e771d33c4e22" /></Relationships>
</file>

<file path=ppt/slides/_rels/slide13.xml.rels>&#65279;<?xml version="1.0" encoding="utf-8"?><Relationships xmlns="http://schemas.openxmlformats.org/package/2006/relationships"><Relationship Type="http://schemas.openxmlformats.org/officeDocument/2006/relationships/slideLayout" Target="/ppt/slideLayouts/slideLayout6.xml" Id="R4c46f63dfcf74f7b" /><Relationship Type="http://schemas.openxmlformats.org/officeDocument/2006/relationships/notesSlide" Target="/ppt/notesSlides/notesSlide13.xml" Id="R64b3953e6ca548ab" /></Relationships>
</file>

<file path=ppt/slides/_rels/slide14.xml.rels>&#65279;<?xml version="1.0" encoding="utf-8"?><Relationships xmlns="http://schemas.openxmlformats.org/package/2006/relationships"><Relationship Type="http://schemas.openxmlformats.org/officeDocument/2006/relationships/slideLayout" Target="/ppt/slideLayouts/slideLayout6.xml" Id="R4ebd432468d348ef" /><Relationship Type="http://schemas.openxmlformats.org/officeDocument/2006/relationships/image" Target="/ppt/media/image9.png" Id="R505694ddd036404f" /><Relationship Type="http://schemas.openxmlformats.org/officeDocument/2006/relationships/notesSlide" Target="/ppt/notesSlides/notesSlide14.xml" Id="R171d1e4a652c4879" /></Relationships>
</file>

<file path=ppt/slides/slide1.xml><?xml version="1.0" encoding="utf-8"?>
<p:sld xmlns:p="http://schemas.openxmlformats.org/presentationml/2006/main">
  <p:cSld>
    <p:bg>
      <p:bgPr>
        <a:solidFill xmlns:a="http://schemas.openxmlformats.org/drawingml/2006/main">
          <a:srgbClr val="0A122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33" name="">
            <a:extLst xmlns:a="http://schemas.openxmlformats.org/drawingml/2006/main">
              <a:ext uri="{FF2B5EF4-FFF2-40B4-BE49-F238E27FC236}">
                <a16:creationId xmlns:a16="http://schemas.microsoft.com/office/drawing/2014/main" id="{72666C0F-566A-436B-88C4-6DF0729AE6D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90550" y="0"/>
            <a:ext cx="953" cy="6381750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9525">
            <a:solidFill>
              <a:srgbClr val="132338"/>
            </a:solidFill>
            <a:prstDash val="solid"/>
          </a:ln>
        </p:spPr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6E560C8E-21FD-4C1B-BE13-B65D1694D52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81100" y="0"/>
            <a:ext cx="953" cy="6381750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9525">
            <a:solidFill>
              <a:srgbClr val="132338"/>
            </a:solidFill>
            <a:prstDash val="solid"/>
          </a:ln>
        </p:spPr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5BA3B1A6-00CD-4F99-A125-901B533AF03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771650" y="0"/>
            <a:ext cx="953" cy="6381750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9525">
            <a:solidFill>
              <a:srgbClr val="132338"/>
            </a:solidFill>
            <a:prstDash val="solid"/>
          </a:ln>
        </p:spPr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928CD3A0-885F-403B-9FD5-499D6303DFA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362200" y="0"/>
            <a:ext cx="953" cy="6381750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9525">
            <a:solidFill>
              <a:srgbClr val="132338"/>
            </a:solidFill>
            <a:prstDash val="solid"/>
          </a:ln>
        </p:spPr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DEB1E352-3AB0-43EE-99D5-3774EF6E470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952750" y="0"/>
            <a:ext cx="953" cy="6381750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9525">
            <a:solidFill>
              <a:srgbClr val="132338"/>
            </a:solidFill>
            <a:prstDash val="solid"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9FBE0659-90C4-4D6C-B037-ACB0EF9CF7D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543300" y="0"/>
            <a:ext cx="953" cy="6381750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9525">
            <a:solidFill>
              <a:srgbClr val="132338"/>
            </a:solidFill>
            <a:prstDash val="solid"/>
          </a:ln>
        </p:spPr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C5F18CDD-5639-45D3-B514-FD2B9AD5A36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133850" y="0"/>
            <a:ext cx="953" cy="6381750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9525">
            <a:solidFill>
              <a:srgbClr val="132338"/>
            </a:solidFill>
            <a:prstDash val="solid"/>
          </a:ln>
        </p:spPr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DB1A0EE2-314F-4C84-A882-62A69AF0AA0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724400" y="0"/>
            <a:ext cx="953" cy="6381750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9525">
            <a:solidFill>
              <a:srgbClr val="132338"/>
            </a:solidFill>
            <a:prstDash val="solid"/>
          </a:ln>
        </p:spPr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769A04BA-1E0D-4C16-83E9-1B57FDAA776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314950" y="0"/>
            <a:ext cx="953" cy="6381750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9525">
            <a:solidFill>
              <a:srgbClr val="132338"/>
            </a:solidFill>
            <a:prstDash val="solid"/>
          </a:ln>
        </p:spPr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CA879EAA-492E-4448-927A-C87642D28D9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533400"/>
            <a:ext cx="12192000" cy="953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9525">
            <a:solidFill>
              <a:srgbClr val="132338"/>
            </a:solidFill>
            <a:prstDash val="solid"/>
          </a:ln>
        </p:spPr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5C9E4E74-264B-47BC-97F2-A42549E6A03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1066800"/>
            <a:ext cx="12192000" cy="953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9525">
            <a:solidFill>
              <a:srgbClr val="132338"/>
            </a:solidFill>
            <a:prstDash val="solid"/>
          </a:ln>
        </p:spPr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DB71D2B8-E42F-49EE-91F4-8185B2B645F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1600200"/>
            <a:ext cx="12192000" cy="953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9525">
            <a:solidFill>
              <a:srgbClr val="132338"/>
            </a:solidFill>
            <a:prstDash val="solid"/>
          </a:ln>
        </p:spPr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6D2D24AA-15F3-4427-9528-45E600EC040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2133600"/>
            <a:ext cx="12192000" cy="953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9525">
            <a:solidFill>
              <a:srgbClr val="132338"/>
            </a:solidFill>
            <a:prstDash val="solid"/>
          </a:ln>
        </p:spPr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9E30480C-36E6-4F5B-8CF3-BC8A28246A2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2667000"/>
            <a:ext cx="12192000" cy="953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9525">
            <a:solidFill>
              <a:srgbClr val="132338"/>
            </a:solidFill>
            <a:prstDash val="solid"/>
          </a:ln>
        </p:spPr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2DD8585A-AF0A-4F2A-9737-1CABF282CB5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3200400"/>
            <a:ext cx="12192000" cy="953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9525">
            <a:solidFill>
              <a:srgbClr val="132338"/>
            </a:solidFill>
            <a:prstDash val="solid"/>
          </a:ln>
        </p:spPr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60830C5E-57B1-4C80-B314-9EF68C55E9F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3733800"/>
            <a:ext cx="12192000" cy="953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9525">
            <a:solidFill>
              <a:srgbClr val="132338"/>
            </a:solidFill>
            <a:prstDash val="solid"/>
          </a:ln>
        </p:spPr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AFC6AB93-1F79-41B1-A2CE-B8C26CE349D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4267200"/>
            <a:ext cx="12192000" cy="953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9525">
            <a:solidFill>
              <a:srgbClr val="132338"/>
            </a:solidFill>
            <a:prstDash val="solid"/>
          </a:ln>
        </p:spPr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9AA463D6-E00F-4FCF-AE0F-E378BDDF971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4800600"/>
            <a:ext cx="12192000" cy="953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9525">
            <a:solidFill>
              <a:srgbClr val="132338"/>
            </a:solidFill>
            <a:prstDash val="solid"/>
          </a:ln>
        </p:spPr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87729179-CA8E-4F16-988A-8B7D4558008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5334000"/>
            <a:ext cx="12192000" cy="953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9525">
            <a:solidFill>
              <a:srgbClr val="132338"/>
            </a:solidFill>
            <a:prstDash val="solid"/>
          </a:ln>
        </p:spPr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FEB5FAFE-6328-4580-B2D2-25E8A2FC7AD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5867400"/>
            <a:ext cx="12192000" cy="953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9525">
            <a:solidFill>
              <a:srgbClr val="132338"/>
            </a:solidFill>
            <a:prstDash val="solid"/>
          </a:ln>
        </p:spPr>
      </p:sp>
      <p:sp>
        <p:nvSpPr>
          <p:cNvPr id="21" name="ROBOMASTER HARDWARE RECRUITMENT">
            <a:extLst xmlns:a="http://schemas.openxmlformats.org/drawingml/2006/main">
              <a:ext uri="{FF2B5EF4-FFF2-40B4-BE49-F238E27FC236}">
                <a16:creationId xmlns:a16="http://schemas.microsoft.com/office/drawing/2014/main" id="{E4AF2680-4FD6-423F-8496-718CA134ECD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552450"/>
            <a:ext cx="5143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ctr">
            <a:noAutofit/>
          </a:bodyPr>
          <a:lstStyle xmlns:a="http://schemas.openxmlformats.org/drawingml/2006/main">
            <a:defPPr algn="l">
              <a:defRPr sz="1125" b="1">
                <a:solidFill>
                  <a:srgbClr val="8EF0C7"/>
                </a:solidFill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l">
              <a:defRPr sz="1125" b="1">
                <a:solidFill>
                  <a:srgbClr val="8EF0C7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125" b="1">
                <a:solidFill>
                  <a:srgbClr val="8EF0C7"/>
                </a:solidFill>
                <a:latin typeface="Microsoft YaHei"/>
                <a:ea typeface="Microsoft YaHei"/>
                <a:cs typeface="Microsoft YaHei"/>
              </a:rPr>
              <a:t>ROBOMASTER HARDWARE RECRUITMENT</a:t>
            </a:r>
          </a:p>
        </p:txBody>
      </p:sp>
      <p:sp>
        <p:nvSpPr>
          <p:cNvPr id="22" name="重山战队">
            <a:extLst xmlns:a="http://schemas.openxmlformats.org/drawingml/2006/main">
              <a:ext uri="{FF2B5EF4-FFF2-40B4-BE49-F238E27FC236}">
                <a16:creationId xmlns:a16="http://schemas.microsoft.com/office/drawing/2014/main" id="{C7F4FDDC-8AD9-476C-B550-7E76280011A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1514475"/>
            <a:ext cx="5524500" cy="8001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ctr">
            <a:noAutofit/>
          </a:bodyPr>
          <a:lstStyle xmlns:a="http://schemas.openxmlformats.org/drawingml/2006/main">
            <a:defPPr algn="l">
              <a:defRPr sz="4425" b="1">
                <a:solidFill>
                  <a:srgbClr val="F5F8FC"/>
                </a:solidFill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l">
              <a:defRPr sz="4425" b="1">
                <a:solidFill>
                  <a:srgbClr val="F5F8FC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4425" b="1">
                <a:solidFill>
                  <a:srgbClr val="F5F8FC"/>
                </a:solidFill>
                <a:latin typeface="Microsoft YaHei"/>
                <a:ea typeface="Microsoft YaHei"/>
                <a:cs typeface="Microsoft YaHei"/>
              </a:rPr>
              <a:t>重山战队</a:t>
            </a:r>
          </a:p>
        </p:txBody>
      </p:sp>
      <p:sp>
        <p:nvSpPr>
          <p:cNvPr id="23" name="硬件组招新">
            <a:extLst xmlns:a="http://schemas.openxmlformats.org/drawingml/2006/main">
              <a:ext uri="{FF2B5EF4-FFF2-40B4-BE49-F238E27FC236}">
                <a16:creationId xmlns:a16="http://schemas.microsoft.com/office/drawing/2014/main" id="{E4C07B78-149D-49DF-853C-BB6C65EAFD2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2505075"/>
            <a:ext cx="5334000" cy="666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ctr">
            <a:noAutofit/>
          </a:bodyPr>
          <a:lstStyle xmlns:a="http://schemas.openxmlformats.org/drawingml/2006/main">
            <a:defPPr algn="l">
              <a:defRPr sz="3150" b="1">
                <a:solidFill>
                  <a:srgbClr val="8EF0C7"/>
                </a:solidFill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l">
              <a:defRPr sz="3150" b="1">
                <a:solidFill>
                  <a:srgbClr val="8EF0C7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3150" b="1">
                <a:solidFill>
                  <a:srgbClr val="8EF0C7"/>
                </a:solidFill>
                <a:latin typeface="Microsoft YaHei"/>
                <a:ea typeface="Microsoft YaHei"/>
                <a:cs typeface="Microsoft YaHei"/>
              </a:rPr>
              <a:t>硬件组招新</a:t>
            </a:r>
          </a:p>
        </p:txBody>
      </p:sp>
      <p:sp>
        <p:nvSpPr>
          <p:cNvPr id="24" name="硬件入门与训练安排">
            <a:extLst xmlns:a="http://schemas.openxmlformats.org/drawingml/2006/main">
              <a:ext uri="{FF2B5EF4-FFF2-40B4-BE49-F238E27FC236}">
                <a16:creationId xmlns:a16="http://schemas.microsoft.com/office/drawing/2014/main" id="{1C7249FC-64ED-43FE-A3E2-394E2FB1149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3900" y="3676650"/>
            <a:ext cx="4953000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ctr">
            <a:noAutofit/>
          </a:bodyPr>
          <a:lstStyle xmlns:a="http://schemas.openxmlformats.org/drawingml/2006/main">
            <a:defPPr algn="l">
              <a:defRPr sz="2100" b="1">
                <a:solidFill>
                  <a:srgbClr val="F5F8FC"/>
                </a:solidFill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l">
              <a:defRPr sz="2100" b="1">
                <a:solidFill>
                  <a:srgbClr val="F5F8FC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100" b="1">
                <a:solidFill>
                  <a:srgbClr val="F5F8FC"/>
                </a:solidFill>
                <a:latin typeface="Microsoft YaHei"/>
                <a:ea typeface="Microsoft YaHei"/>
                <a:cs typeface="Microsoft YaHei"/>
              </a:rPr>
              <a:t>硬件入门与训练安排</a:t>
            </a:r>
          </a:p>
        </p:txBody>
      </p:sp>
      <p:sp>
        <p:nvSpPr>
          <p:cNvPr id="25" name="Buck 电源、超级电容、PCB 设计&#10;焊接练习与上电调试">
            <a:extLst xmlns:a="http://schemas.openxmlformats.org/drawingml/2006/main">
              <a:ext uri="{FF2B5EF4-FFF2-40B4-BE49-F238E27FC236}">
                <a16:creationId xmlns:a16="http://schemas.microsoft.com/office/drawing/2014/main" id="{72F15C0A-0343-4196-B5BF-5C83E48A6CB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3900" y="4295775"/>
            <a:ext cx="5143500" cy="666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ctr">
            <a:noAutofit/>
          </a:bodyPr>
          <a:lstStyle xmlns:a="http://schemas.openxmlformats.org/drawingml/2006/main">
            <a:defPPr algn="l">
              <a:defRPr sz="1725" b="0">
                <a:solidFill>
                  <a:srgbClr val="A7B6C9"/>
                </a:solidFill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l">
              <a:defRPr sz="1725" b="0">
                <a:solidFill>
                  <a:srgbClr val="A7B6C9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725" b="0">
                <a:solidFill>
                  <a:srgbClr val="A7B6C9"/>
                </a:solidFill>
                <a:latin typeface="Microsoft YaHei"/>
                <a:ea typeface="Microsoft YaHei"/>
                <a:cs typeface="Microsoft YaHei"/>
              </a:rPr>
              <a:t>Buck 电源、超级电容、PCB 设计</a:t>
            </a:r>
          </a:p>
          <a:p xmlns:a="http://schemas.openxmlformats.org/drawingml/2006/main">
            <a:pPr algn="l">
              <a:defRPr sz="1725" b="0">
                <a:solidFill>
                  <a:srgbClr val="A7B6C9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725" b="0">
                <a:solidFill>
                  <a:srgbClr val="A7B6C9"/>
                </a:solidFill>
                <a:latin typeface="Microsoft YaHei"/>
                <a:ea typeface="Microsoft YaHei"/>
                <a:cs typeface="Microsoft YaHei"/>
              </a:rPr>
              <a:t>焊接练习与上电调试</a:t>
            </a:r>
          </a:p>
        </p:txBody>
      </p:sp>
      <p:sp>
        <p:nvSpPr>
          <p:cNvPr id="26" name="">
            <a:extLst xmlns:a="http://schemas.openxmlformats.org/drawingml/2006/main">
              <a:ext uri="{FF2B5EF4-FFF2-40B4-BE49-F238E27FC236}">
                <a16:creationId xmlns:a16="http://schemas.microsoft.com/office/drawing/2014/main" id="{FF46D01F-6FA2-432F-8642-FF5497976F8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24600" y="1009650"/>
            <a:ext cx="5010150" cy="4838700"/>
          </a:xfrm>
          <a:prstGeom xmlns:a="http://schemas.openxmlformats.org/drawingml/2006/main" prst="roundRect">
            <a:avLst>
              <a:gd name="adj" fmla="val 5512"/>
            </a:avLst>
          </a:prstGeom>
          <a:solidFill xmlns:a="http://schemas.openxmlformats.org/drawingml/2006/main">
            <a:srgbClr val="102033"/>
          </a:solidFill>
          <a:ln xmlns:a="http://schemas.openxmlformats.org/drawingml/2006/main" w="19050">
            <a:solidFill>
              <a:srgbClr val="315174"/>
            </a:solidFill>
            <a:prstDash val="solid"/>
          </a:ln>
        </p:spPr>
      </p:sp>
      <p:pic>
        <p:nvPicPr>
          <p:cNvPr id="27" name="">
            <a:extLst xmlns:a="http://schemas.openxmlformats.org/drawingml/2006/main">
              <a:ext uri="{FF2B5EF4-FFF2-40B4-BE49-F238E27FC236}">
                <a16:creationId xmlns:a16="http://schemas.microsoft.com/office/drawing/2014/main" id="{AF3D0FDC-1F9F-4621-A627-7F6C690486A2}"/>
              </a:ext>
            </a:extLst>
          </p:cNvPr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a715a5c880924427"/>
          <a:srcRect xmlns:a="http://schemas.openxmlformats.org/drawingml/2006/main" l="20000" t="7000" r="20000" b="7000"/>
          <a:stretch xmlns:a="http://schemas.openxmlformats.org/drawingml/2006/main"/>
        </p:blipFill>
        <p:spPr>
          <a:xfrm xmlns:a="http://schemas.openxmlformats.org/drawingml/2006/main">
            <a:off x="7096125" y="1352550"/>
            <a:ext cx="3467100" cy="3848100"/>
          </a:xfrm>
          <a:prstGeom xmlns:a="http://schemas.openxmlformats.org/drawingml/2006/main" prst="rect">
            <a:avLst/>
          </a:prstGeom>
        </p:spPr>
      </p:pic>
      <p:sp>
        <p:nvSpPr>
          <p:cNvPr id="28" name="RoboMaster 开发板 C 型">
            <a:extLst xmlns:a="http://schemas.openxmlformats.org/drawingml/2006/main">
              <a:ext uri="{FF2B5EF4-FFF2-40B4-BE49-F238E27FC236}">
                <a16:creationId xmlns:a16="http://schemas.microsoft.com/office/drawing/2014/main" id="{02DD22A3-AF3E-47A6-9D33-A7CAC901DBB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591300" y="5305425"/>
            <a:ext cx="445770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ctr">
            <a:noAutofit/>
          </a:bodyPr>
          <a:lstStyle xmlns:a="http://schemas.openxmlformats.org/drawingml/2006/main">
            <a:defPPr algn="ctr">
              <a:defRPr sz="1425" b="0">
                <a:solidFill>
                  <a:srgbClr val="A7B6C9"/>
                </a:solidFill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ctr">
              <a:defRPr sz="1425" b="0">
                <a:solidFill>
                  <a:srgbClr val="A7B6C9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425" b="0">
                <a:solidFill>
                  <a:srgbClr val="A7B6C9"/>
                </a:solidFill>
                <a:latin typeface="Microsoft YaHei"/>
                <a:ea typeface="Microsoft YaHei"/>
                <a:cs typeface="Microsoft YaHei"/>
              </a:rPr>
              <a:t>RoboMaster 开发板 C 型</a:t>
            </a:r>
          </a:p>
        </p:txBody>
      </p:sp>
      <p:sp>
        <p:nvSpPr>
          <p:cNvPr id="29" name="产品图：RoboMaster 官方">
            <a:extLst xmlns:a="http://schemas.openxmlformats.org/drawingml/2006/main">
              <a:ext uri="{FF2B5EF4-FFF2-40B4-BE49-F238E27FC236}">
                <a16:creationId xmlns:a16="http://schemas.microsoft.com/office/drawing/2014/main" id="{19042E69-3282-4D75-9516-66FFB19BAB3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591300" y="5638800"/>
            <a:ext cx="4457700" cy="190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ctr">
            <a:noAutofit/>
          </a:bodyPr>
          <a:lstStyle xmlns:a="http://schemas.openxmlformats.org/drawingml/2006/main">
            <a:defPPr algn="l">
              <a:defRPr sz="900" b="0">
                <a:solidFill>
                  <a:srgbClr val="70839C"/>
                </a:solidFill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l">
              <a:defRPr sz="900" b="0">
                <a:solidFill>
                  <a:srgbClr val="70839C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00" b="0">
                <a:solidFill>
                  <a:srgbClr val="70839C"/>
                </a:solidFill>
                <a:latin typeface="Microsoft YaHei"/>
                <a:ea typeface="Microsoft YaHei"/>
                <a:cs typeface="Microsoft YaHei"/>
              </a:rPr>
              <a:t>产品图：RoboMaster 官方</a:t>
            </a:r>
          </a:p>
        </p:txBody>
      </p:sp>
      <p:sp>
        <p:nvSpPr>
          <p:cNvPr id="30" name="">
            <a:extLst xmlns:a="http://schemas.openxmlformats.org/drawingml/2006/main">
              <a:ext uri="{FF2B5EF4-FFF2-40B4-BE49-F238E27FC236}">
                <a16:creationId xmlns:a16="http://schemas.microsoft.com/office/drawing/2014/main" id="{AE3DBACB-4BFB-4418-A231-C6430D28B00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6429375"/>
            <a:ext cx="10820400" cy="953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9525">
            <a:solidFill>
              <a:srgbClr val="29445F"/>
            </a:solidFill>
            <a:prstDash val="solid"/>
          </a:ln>
        </p:spPr>
      </p:sp>
      <p:sp>
        <p:nvSpPr>
          <p:cNvPr id="31" name="重山战队 · 硬件组招新">
            <a:extLst xmlns:a="http://schemas.openxmlformats.org/drawingml/2006/main">
              <a:ext uri="{FF2B5EF4-FFF2-40B4-BE49-F238E27FC236}">
                <a16:creationId xmlns:a16="http://schemas.microsoft.com/office/drawing/2014/main" id="{A51C9AA8-4589-477D-B7A1-063BAC4C995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6553200"/>
            <a:ext cx="342900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ctr">
            <a:noAutofit/>
          </a:bodyPr>
          <a:lstStyle xmlns:a="http://schemas.openxmlformats.org/drawingml/2006/main">
            <a:defPPr algn="l">
              <a:defRPr sz="900" b="1">
                <a:solidFill>
                  <a:srgbClr val="70839C"/>
                </a:solidFill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l">
              <a:defRPr sz="900" b="1">
                <a:solidFill>
                  <a:srgbClr val="70839C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00" b="1">
                <a:solidFill>
                  <a:srgbClr val="70839C"/>
                </a:solidFill>
                <a:latin typeface="Microsoft YaHei"/>
                <a:ea typeface="Microsoft YaHei"/>
                <a:cs typeface="Microsoft YaHei"/>
              </a:rPr>
              <a:t>重山战队 · 硬件组招新</a:t>
            </a:r>
          </a:p>
        </p:txBody>
      </p:sp>
      <p:sp>
        <p:nvSpPr>
          <p:cNvPr id="32" name="01">
            <a:extLst xmlns:a="http://schemas.openxmlformats.org/drawingml/2006/main">
              <a:ext uri="{FF2B5EF4-FFF2-40B4-BE49-F238E27FC236}">
                <a16:creationId xmlns:a16="http://schemas.microsoft.com/office/drawing/2014/main" id="{23154B52-7688-4FFF-AB59-B1DE643E8FC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934700" y="6534150"/>
            <a:ext cx="571500" cy="190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ctr">
            <a:noAutofit/>
          </a:bodyPr>
          <a:lstStyle xmlns:a="http://schemas.openxmlformats.org/drawingml/2006/main">
            <a:defPPr algn="r">
              <a:defRPr sz="975" b="1">
                <a:solidFill>
                  <a:srgbClr val="70839C"/>
                </a:solidFill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r">
              <a:defRPr sz="975" b="1">
                <a:solidFill>
                  <a:srgbClr val="70839C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70839C"/>
                </a:solidFill>
                <a:latin typeface="Microsoft YaHei"/>
                <a:ea typeface="Microsoft YaHei"/>
                <a:cs typeface="Microsoft YaHei"/>
              </a:rPr>
              <a:t>01</a:t>
            </a:r>
          </a:p>
        </p:txBody>
      </p:sp>
    </p:spTree>
    <p:extLst>
      <p:ext uri="{BB962C8B-B14F-4D97-AF65-F5344CB8AC3E}">
        <p14:creationId xmlns:p14="http://schemas.microsoft.com/office/powerpoint/2010/main" val="1007696772"/>
      </p:ext>
    </p:extLst>
  </p:cSld>
  <p:transition spd="med" advClick="1">
    <p:fade/>
  </p:transition>
  <p:timing xmlns:p="http://schemas.openxmlformats.org/presentationml/2006/main" xmlns:a="http://schemas.openxmlformats.org/drawingml/2006/main" xmlns:r="http://schemas.openxmlformats.org/officeDocument/2006/relationships"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5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5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550"/>
                            </p:stCondLst>
                            <p:childTnLst>
                              <p:par>
                                <p:cTn id="12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4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4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" presetID="10" presetClass="entr" presetSubtype="0" fill="hold" nodeType="withEffect">
                                  <p:stCondLst>
                                    <p:cond delay="8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" presetID="10" presetClass="entr" presetSubtype="0" fill="hold" nodeType="withEffect">
                                  <p:stCondLst>
                                    <p:cond delay="8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4" presetID="10" presetClass="entr" presetSubtype="0" fill="hold" grpId="0" nodeType="withEffect">
                                  <p:stCondLst>
                                    <p:cond delay="8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7" presetID="10" presetClass="entr" presetSubtype="0" fill="hold" grpId="0" nodeType="withEffect">
                                  <p:stCondLst>
                                    <p:cond delay="8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2" grpId="0"/>
      <p:bldP spid="23" grpId="0"/>
      <p:bldP spid="24" grpId="0"/>
      <p:bldP spid="25" grpId="0"/>
      <p:bldP spid="28" grpId="0"/>
      <p:bldP spid="29" grpId="0"/>
    </p:bldLst>
  </p:timing>
</p:sld>
</file>

<file path=ppt/slides/slide2.xml><?xml version="1.0" encoding="utf-8"?>
<p:sld xmlns:p="http://schemas.openxmlformats.org/presentationml/2006/main">
  <p:cSld>
    <p:bg>
      <p:bgPr>
        <a:solidFill xmlns:a="http://schemas.openxmlformats.org/drawingml/2006/main">
          <a:srgbClr val="0A122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7" name="01 / HARDWARE ENTRY">
            <a:extLst xmlns:a="http://schemas.openxmlformats.org/drawingml/2006/main">
              <a:ext uri="{FF2B5EF4-FFF2-40B4-BE49-F238E27FC236}">
                <a16:creationId xmlns:a16="http://schemas.microsoft.com/office/drawing/2014/main" id="{ACC7BF44-38C0-424D-B8BD-E5EB6239D2A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476250"/>
            <a:ext cx="8572500" cy="2190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ctr">
            <a:noAutofit/>
          </a:bodyPr>
          <a:lstStyle xmlns:a="http://schemas.openxmlformats.org/drawingml/2006/main">
            <a:defPPr algn="l">
              <a:defRPr sz="975" b="1">
                <a:solidFill>
                  <a:srgbClr val="8EF0C7"/>
                </a:solidFill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l">
              <a:defRPr sz="975" b="1">
                <a:solidFill>
                  <a:srgbClr val="8EF0C7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8EF0C7"/>
                </a:solidFill>
                <a:latin typeface="Microsoft YaHei"/>
                <a:ea typeface="Microsoft YaHei"/>
                <a:cs typeface="Microsoft YaHei"/>
              </a:rPr>
              <a:t>01 / HARDWARE ENTRY</a:t>
            </a:r>
          </a:p>
        </p:txBody>
      </p:sp>
      <p:sp>
        <p:nvSpPr>
          <p:cNvPr id="2" name="硬件组学什么">
            <a:extLst xmlns:a="http://schemas.openxmlformats.org/drawingml/2006/main">
              <a:ext uri="{FF2B5EF4-FFF2-40B4-BE49-F238E27FC236}">
                <a16:creationId xmlns:a16="http://schemas.microsoft.com/office/drawing/2014/main" id="{5899091F-ECF0-46BC-B61B-E2A84C7B31D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790575"/>
            <a:ext cx="10820400" cy="590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ctr">
            <a:noAutofit/>
          </a:bodyPr>
          <a:lstStyle xmlns:a="http://schemas.openxmlformats.org/drawingml/2006/main">
            <a:defPPr algn="l">
              <a:defRPr sz="2700" b="1">
                <a:solidFill>
                  <a:srgbClr val="F5F8FC"/>
                </a:solidFill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l">
              <a:defRPr sz="2700" b="1">
                <a:solidFill>
                  <a:srgbClr val="F5F8FC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700" b="1">
                <a:solidFill>
                  <a:srgbClr val="F5F8FC"/>
                </a:solidFill>
                <a:latin typeface="Microsoft YaHei"/>
                <a:ea typeface="Microsoft YaHei"/>
                <a:cs typeface="Microsoft YaHei"/>
              </a:rPr>
              <a:t>硬件组学什么</a:t>
            </a:r>
          </a:p>
        </p:txBody>
      </p:sp>
      <p:sp>
        <p:nvSpPr>
          <p:cNvPr id="3" name="基础电路、电源设计、PCB 和焊接调试，都会在训练中用到。">
            <a:extLst xmlns:a="http://schemas.openxmlformats.org/drawingml/2006/main">
              <a:ext uri="{FF2B5EF4-FFF2-40B4-BE49-F238E27FC236}">
                <a16:creationId xmlns:a16="http://schemas.microsoft.com/office/drawing/2014/main" id="{C4A63EEA-3EB3-49DA-8765-F5C7D6E0F19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1438275"/>
            <a:ext cx="1082040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ctr">
            <a:noAutofit/>
          </a:bodyPr>
          <a:lstStyle xmlns:a="http://schemas.openxmlformats.org/drawingml/2006/main">
            <a:defPPr algn="l">
              <a:defRPr sz="1425" b="0">
                <a:solidFill>
                  <a:srgbClr val="A7B6C9"/>
                </a:solidFill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l">
              <a:defRPr sz="1425" b="0">
                <a:solidFill>
                  <a:srgbClr val="A7B6C9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425" b="0">
                <a:solidFill>
                  <a:srgbClr val="A7B6C9"/>
                </a:solidFill>
                <a:latin typeface="Microsoft YaHei"/>
                <a:ea typeface="Microsoft YaHei"/>
                <a:cs typeface="Microsoft YaHei"/>
              </a:rPr>
              <a:t>基础电路、电源设计、PCB 和焊接调试，都会在训练中用到。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8E3B6BBF-64D7-4DBA-9FF4-B55E7490E8B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6429375"/>
            <a:ext cx="10820400" cy="953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9525">
            <a:solidFill>
              <a:srgbClr val="29445F"/>
            </a:solidFill>
            <a:prstDash val="solid"/>
          </a:ln>
        </p:spPr>
      </p:sp>
      <p:sp>
        <p:nvSpPr>
          <p:cNvPr id="5" name="重山战队 · 硬件组招新">
            <a:extLst xmlns:a="http://schemas.openxmlformats.org/drawingml/2006/main">
              <a:ext uri="{FF2B5EF4-FFF2-40B4-BE49-F238E27FC236}">
                <a16:creationId xmlns:a16="http://schemas.microsoft.com/office/drawing/2014/main" id="{319EA09C-569D-4CE9-8538-3A7F6ABB052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6553200"/>
            <a:ext cx="342900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ctr">
            <a:noAutofit/>
          </a:bodyPr>
          <a:lstStyle xmlns:a="http://schemas.openxmlformats.org/drawingml/2006/main">
            <a:defPPr algn="l">
              <a:defRPr sz="900" b="1">
                <a:solidFill>
                  <a:srgbClr val="70839C"/>
                </a:solidFill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l">
              <a:defRPr sz="900" b="1">
                <a:solidFill>
                  <a:srgbClr val="70839C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00" b="1">
                <a:solidFill>
                  <a:srgbClr val="70839C"/>
                </a:solidFill>
                <a:latin typeface="Microsoft YaHei"/>
                <a:ea typeface="Microsoft YaHei"/>
                <a:cs typeface="Microsoft YaHei"/>
              </a:rPr>
              <a:t>重山战队 · 硬件组招新</a:t>
            </a:r>
          </a:p>
        </p:txBody>
      </p:sp>
      <p:sp>
        <p:nvSpPr>
          <p:cNvPr id="6" name="02">
            <a:extLst xmlns:a="http://schemas.openxmlformats.org/drawingml/2006/main">
              <a:ext uri="{FF2B5EF4-FFF2-40B4-BE49-F238E27FC236}">
                <a16:creationId xmlns:a16="http://schemas.microsoft.com/office/drawing/2014/main" id="{6C0767F6-D30E-4B12-A258-5584520DBD8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934700" y="6534150"/>
            <a:ext cx="571500" cy="190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ctr">
            <a:noAutofit/>
          </a:bodyPr>
          <a:lstStyle xmlns:a="http://schemas.openxmlformats.org/drawingml/2006/main">
            <a:defPPr algn="r">
              <a:defRPr sz="975" b="1">
                <a:solidFill>
                  <a:srgbClr val="70839C"/>
                </a:solidFill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r">
              <a:defRPr sz="975" b="1">
                <a:solidFill>
                  <a:srgbClr val="70839C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70839C"/>
                </a:solidFill>
                <a:latin typeface="Microsoft YaHei"/>
                <a:ea typeface="Microsoft YaHei"/>
                <a:cs typeface="Microsoft YaHei"/>
              </a:rPr>
              <a:t>02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ADECA182-3934-40B8-AB2D-FC2A6BB2A64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2076450"/>
            <a:ext cx="10820400" cy="600075"/>
          </a:xfrm>
          <a:prstGeom xmlns:a="http://schemas.openxmlformats.org/drawingml/2006/main" prst="roundRect">
            <a:avLst>
              <a:gd name="adj" fmla="val 19048"/>
            </a:avLst>
          </a:prstGeom>
          <a:solidFill xmlns:a="http://schemas.openxmlformats.org/drawingml/2006/main">
            <a:srgbClr val="13243A"/>
          </a:solidFill>
          <a:ln xmlns:a="http://schemas.openxmlformats.org/drawingml/2006/main" w="9525">
            <a:solidFill>
              <a:srgbClr val="29445F"/>
            </a:solidFill>
            <a:prstDash val="solid"/>
          </a:ln>
        </p:spPr>
      </p:sp>
      <p:sp>
        <p:nvSpPr>
          <p:cNvPr id="8" name="01">
            <a:extLst xmlns:a="http://schemas.openxmlformats.org/drawingml/2006/main">
              <a:ext uri="{FF2B5EF4-FFF2-40B4-BE49-F238E27FC236}">
                <a16:creationId xmlns:a16="http://schemas.microsoft.com/office/drawing/2014/main" id="{B1047416-CB36-45E1-9DFE-F64AF91D4BE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95350" y="2171700"/>
            <a:ext cx="438150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ctr">
            <a:noAutofit/>
          </a:bodyPr>
          <a:lstStyle xmlns:a="http://schemas.openxmlformats.org/drawingml/2006/main">
            <a:defPPr algn="ctr">
              <a:defRPr sz="1650" b="1">
                <a:solidFill>
                  <a:srgbClr val="8EF0C7"/>
                </a:solidFill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ctr">
              <a:defRPr sz="1650" b="1">
                <a:solidFill>
                  <a:srgbClr val="8EF0C7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650" b="1">
                <a:solidFill>
                  <a:srgbClr val="8EF0C7"/>
                </a:solidFill>
                <a:latin typeface="Microsoft YaHei"/>
                <a:ea typeface="Microsoft YaHei"/>
                <a:cs typeface="Microsoft YaHei"/>
              </a:rPr>
              <a:t>01</a:t>
            </a:r>
          </a:p>
        </p:txBody>
      </p:sp>
      <p:sp>
        <p:nvSpPr>
          <p:cNvPr id="9" name="电路基础">
            <a:extLst xmlns:a="http://schemas.openxmlformats.org/drawingml/2006/main">
              <a:ext uri="{FF2B5EF4-FFF2-40B4-BE49-F238E27FC236}">
                <a16:creationId xmlns:a16="http://schemas.microsoft.com/office/drawing/2014/main" id="{560D00E5-C598-48FD-8E37-D51A99513B3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581150" y="2171700"/>
            <a:ext cx="2028825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ctr">
            <a:noAutofit/>
          </a:bodyPr>
          <a:lstStyle xmlns:a="http://schemas.openxmlformats.org/drawingml/2006/main">
            <a:defPPr algn="l">
              <a:defRPr sz="1800" b="1">
                <a:solidFill>
                  <a:srgbClr val="8EF0C7"/>
                </a:solidFill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l">
              <a:defRPr sz="1800" b="1">
                <a:solidFill>
                  <a:srgbClr val="8EF0C7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800" b="1">
                <a:solidFill>
                  <a:srgbClr val="8EF0C7"/>
                </a:solidFill>
                <a:latin typeface="Microsoft YaHei"/>
                <a:ea typeface="Microsoft YaHei"/>
                <a:cs typeface="Microsoft YaHei"/>
              </a:rPr>
              <a:t>电路基础</a:t>
            </a:r>
          </a:p>
        </p:txBody>
      </p:sp>
      <p:sp>
        <p:nvSpPr>
          <p:cNvPr id="10" name="电压、电流、功率，电阻电容电感与常见半导体">
            <a:extLst xmlns:a="http://schemas.openxmlformats.org/drawingml/2006/main">
              <a:ext uri="{FF2B5EF4-FFF2-40B4-BE49-F238E27FC236}">
                <a16:creationId xmlns:a16="http://schemas.microsoft.com/office/drawing/2014/main" id="{95FE668D-3659-45B8-8F9E-C6043434EEE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752850" y="2171700"/>
            <a:ext cx="7391400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ctr">
            <a:noAutofit/>
          </a:bodyPr>
          <a:lstStyle xmlns:a="http://schemas.openxmlformats.org/drawingml/2006/main">
            <a:defPPr algn="l">
              <a:defRPr sz="1500" b="0">
                <a:solidFill>
                  <a:srgbClr val="A7B6C9"/>
                </a:solidFill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l">
              <a:defRPr sz="1500" b="0">
                <a:solidFill>
                  <a:srgbClr val="A7B6C9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00" b="0">
                <a:solidFill>
                  <a:srgbClr val="A7B6C9"/>
                </a:solidFill>
                <a:latin typeface="Microsoft YaHei"/>
                <a:ea typeface="Microsoft YaHei"/>
                <a:cs typeface="Microsoft YaHei"/>
              </a:rPr>
              <a:t>电压、电流、功率，电阻电容电感与常见半导体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F7C9070E-1904-4BB8-B2D0-BE569E1FD87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2828925"/>
            <a:ext cx="10820400" cy="600075"/>
          </a:xfrm>
          <a:prstGeom xmlns:a="http://schemas.openxmlformats.org/drawingml/2006/main" prst="roundRect">
            <a:avLst>
              <a:gd name="adj" fmla="val 19048"/>
            </a:avLst>
          </a:prstGeom>
          <a:solidFill xmlns:a="http://schemas.openxmlformats.org/drawingml/2006/main">
            <a:srgbClr val="13243A"/>
          </a:solidFill>
          <a:ln xmlns:a="http://schemas.openxmlformats.org/drawingml/2006/main" w="9525">
            <a:solidFill>
              <a:srgbClr val="29445F"/>
            </a:solidFill>
            <a:prstDash val="solid"/>
          </a:ln>
        </p:spPr>
      </p:sp>
      <p:sp>
        <p:nvSpPr>
          <p:cNvPr id="12" name="02">
            <a:extLst xmlns:a="http://schemas.openxmlformats.org/drawingml/2006/main">
              <a:ext uri="{FF2B5EF4-FFF2-40B4-BE49-F238E27FC236}">
                <a16:creationId xmlns:a16="http://schemas.microsoft.com/office/drawing/2014/main" id="{C897F400-862B-43D3-B04E-C7E86467FA3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95350" y="2924175"/>
            <a:ext cx="438150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ctr">
            <a:noAutofit/>
          </a:bodyPr>
          <a:lstStyle xmlns:a="http://schemas.openxmlformats.org/drawingml/2006/main">
            <a:defPPr algn="ctr">
              <a:defRPr sz="1650" b="1">
                <a:solidFill>
                  <a:srgbClr val="6BD6FF"/>
                </a:solidFill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ctr">
              <a:defRPr sz="1650" b="1">
                <a:solidFill>
                  <a:srgbClr val="6BD6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650" b="1">
                <a:solidFill>
                  <a:srgbClr val="6BD6FF"/>
                </a:solidFill>
                <a:latin typeface="Microsoft YaHei"/>
                <a:ea typeface="Microsoft YaHei"/>
                <a:cs typeface="Microsoft YaHei"/>
              </a:rPr>
              <a:t>02</a:t>
            </a:r>
          </a:p>
        </p:txBody>
      </p:sp>
      <p:sp>
        <p:nvSpPr>
          <p:cNvPr id="13" name="Buck 电源">
            <a:extLst xmlns:a="http://schemas.openxmlformats.org/drawingml/2006/main">
              <a:ext uri="{FF2B5EF4-FFF2-40B4-BE49-F238E27FC236}">
                <a16:creationId xmlns:a16="http://schemas.microsoft.com/office/drawing/2014/main" id="{AEF0DBB2-35A0-4650-996D-EF2B8F886EA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581150" y="2924175"/>
            <a:ext cx="2028825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ctr">
            <a:noAutofit/>
          </a:bodyPr>
          <a:lstStyle xmlns:a="http://schemas.openxmlformats.org/drawingml/2006/main">
            <a:defPPr algn="l">
              <a:defRPr sz="1800" b="1">
                <a:solidFill>
                  <a:srgbClr val="6BD6FF"/>
                </a:solidFill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l">
              <a:defRPr sz="1800" b="1">
                <a:solidFill>
                  <a:srgbClr val="6BD6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800" b="1">
                <a:solidFill>
                  <a:srgbClr val="6BD6FF"/>
                </a:solidFill>
                <a:latin typeface="Microsoft YaHei"/>
                <a:ea typeface="Microsoft YaHei"/>
                <a:cs typeface="Microsoft YaHei"/>
              </a:rPr>
              <a:t>Buck 电源</a:t>
            </a:r>
          </a:p>
        </p:txBody>
      </p:sp>
      <p:sp>
        <p:nvSpPr>
          <p:cNvPr id="14" name="读懂降压电路，选择器件，测量输出电压和纹波">
            <a:extLst xmlns:a="http://schemas.openxmlformats.org/drawingml/2006/main">
              <a:ext uri="{FF2B5EF4-FFF2-40B4-BE49-F238E27FC236}">
                <a16:creationId xmlns:a16="http://schemas.microsoft.com/office/drawing/2014/main" id="{751EC9AB-B111-4973-94EB-A05B29B0D70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752850" y="2924175"/>
            <a:ext cx="7391400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ctr">
            <a:noAutofit/>
          </a:bodyPr>
          <a:lstStyle xmlns:a="http://schemas.openxmlformats.org/drawingml/2006/main">
            <a:defPPr algn="l">
              <a:defRPr sz="1500" b="0">
                <a:solidFill>
                  <a:srgbClr val="A7B6C9"/>
                </a:solidFill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l">
              <a:defRPr sz="1500" b="0">
                <a:solidFill>
                  <a:srgbClr val="A7B6C9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00" b="0">
                <a:solidFill>
                  <a:srgbClr val="A7B6C9"/>
                </a:solidFill>
                <a:latin typeface="Microsoft YaHei"/>
                <a:ea typeface="Microsoft YaHei"/>
                <a:cs typeface="Microsoft YaHei"/>
              </a:rPr>
              <a:t>读懂降压电路，选择器件，测量输出电压和纹波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437258B2-2E11-4EE1-AC45-138846C9EC3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3581400"/>
            <a:ext cx="10820400" cy="600075"/>
          </a:xfrm>
          <a:prstGeom xmlns:a="http://schemas.openxmlformats.org/drawingml/2006/main" prst="roundRect">
            <a:avLst>
              <a:gd name="adj" fmla="val 19048"/>
            </a:avLst>
          </a:prstGeom>
          <a:solidFill xmlns:a="http://schemas.openxmlformats.org/drawingml/2006/main">
            <a:srgbClr val="13243A"/>
          </a:solidFill>
          <a:ln xmlns:a="http://schemas.openxmlformats.org/drawingml/2006/main" w="9525">
            <a:solidFill>
              <a:srgbClr val="29445F"/>
            </a:solidFill>
            <a:prstDash val="solid"/>
          </a:ln>
        </p:spPr>
      </p:sp>
      <p:sp>
        <p:nvSpPr>
          <p:cNvPr id="16" name="03">
            <a:extLst xmlns:a="http://schemas.openxmlformats.org/drawingml/2006/main">
              <a:ext uri="{FF2B5EF4-FFF2-40B4-BE49-F238E27FC236}">
                <a16:creationId xmlns:a16="http://schemas.microsoft.com/office/drawing/2014/main" id="{019F7922-6949-42E2-BBC3-839BCFDA2F7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95350" y="3676650"/>
            <a:ext cx="438150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ctr">
            <a:noAutofit/>
          </a:bodyPr>
          <a:lstStyle xmlns:a="http://schemas.openxmlformats.org/drawingml/2006/main">
            <a:defPPr algn="ctr">
              <a:defRPr sz="1650" b="1">
                <a:solidFill>
                  <a:srgbClr val="FFB86B"/>
                </a:solidFill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ctr">
              <a:defRPr sz="1650" b="1">
                <a:solidFill>
                  <a:srgbClr val="FFB86B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650" b="1">
                <a:solidFill>
                  <a:srgbClr val="FFB86B"/>
                </a:solidFill>
                <a:latin typeface="Microsoft YaHei"/>
                <a:ea typeface="Microsoft YaHei"/>
                <a:cs typeface="Microsoft YaHei"/>
              </a:rPr>
              <a:t>03</a:t>
            </a:r>
          </a:p>
        </p:txBody>
      </p:sp>
      <p:sp>
        <p:nvSpPr>
          <p:cNvPr id="17" name="超级电容">
            <a:extLst xmlns:a="http://schemas.openxmlformats.org/drawingml/2006/main">
              <a:ext uri="{FF2B5EF4-FFF2-40B4-BE49-F238E27FC236}">
                <a16:creationId xmlns:a16="http://schemas.microsoft.com/office/drawing/2014/main" id="{F73D9381-F3FC-4049-A6AD-14137E454E1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581150" y="3676650"/>
            <a:ext cx="2028825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ctr">
            <a:noAutofit/>
          </a:bodyPr>
          <a:lstStyle xmlns:a="http://schemas.openxmlformats.org/drawingml/2006/main">
            <a:defPPr algn="l">
              <a:defRPr sz="1800" b="1">
                <a:solidFill>
                  <a:srgbClr val="FFB86B"/>
                </a:solidFill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l">
              <a:defRPr sz="1800" b="1">
                <a:solidFill>
                  <a:srgbClr val="FFB86B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800" b="1">
                <a:solidFill>
                  <a:srgbClr val="FFB86B"/>
                </a:solidFill>
                <a:latin typeface="Microsoft YaHei"/>
                <a:ea typeface="Microsoft YaHei"/>
                <a:cs typeface="Microsoft YaHei"/>
              </a:rPr>
              <a:t>超级电容</a:t>
            </a:r>
          </a:p>
        </p:txBody>
      </p:sp>
      <p:sp>
        <p:nvSpPr>
          <p:cNvPr id="18" name="理解充放电路径，认识 Buck-Boost、采样与保护">
            <a:extLst xmlns:a="http://schemas.openxmlformats.org/drawingml/2006/main">
              <a:ext uri="{FF2B5EF4-FFF2-40B4-BE49-F238E27FC236}">
                <a16:creationId xmlns:a16="http://schemas.microsoft.com/office/drawing/2014/main" id="{A8E73594-677C-4C4D-9099-8FA75CE6E18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752850" y="3676650"/>
            <a:ext cx="7391400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ctr">
            <a:noAutofit/>
          </a:bodyPr>
          <a:lstStyle xmlns:a="http://schemas.openxmlformats.org/drawingml/2006/main">
            <a:defPPr algn="l">
              <a:defRPr sz="1500" b="0">
                <a:solidFill>
                  <a:srgbClr val="A7B6C9"/>
                </a:solidFill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l">
              <a:defRPr sz="1500" b="0">
                <a:solidFill>
                  <a:srgbClr val="A7B6C9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00" b="0">
                <a:solidFill>
                  <a:srgbClr val="A7B6C9"/>
                </a:solidFill>
                <a:latin typeface="Microsoft YaHei"/>
                <a:ea typeface="Microsoft YaHei"/>
                <a:cs typeface="Microsoft YaHei"/>
              </a:rPr>
              <a:t>理解充放电路径，认识 Buck-Boost、采样与保护</a:t>
            </a:r>
          </a:p>
        </p:txBody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0F59155D-ADCD-43E7-A931-C1FCDD1EA9C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4333875"/>
            <a:ext cx="10820400" cy="600075"/>
          </a:xfrm>
          <a:prstGeom xmlns:a="http://schemas.openxmlformats.org/drawingml/2006/main" prst="roundRect">
            <a:avLst>
              <a:gd name="adj" fmla="val 19048"/>
            </a:avLst>
          </a:prstGeom>
          <a:solidFill xmlns:a="http://schemas.openxmlformats.org/drawingml/2006/main">
            <a:srgbClr val="13243A"/>
          </a:solidFill>
          <a:ln xmlns:a="http://schemas.openxmlformats.org/drawingml/2006/main" w="9525">
            <a:solidFill>
              <a:srgbClr val="29445F"/>
            </a:solidFill>
            <a:prstDash val="solid"/>
          </a:ln>
        </p:spPr>
      </p:sp>
      <p:sp>
        <p:nvSpPr>
          <p:cNvPr id="20" name="04">
            <a:extLst xmlns:a="http://schemas.openxmlformats.org/drawingml/2006/main">
              <a:ext uri="{FF2B5EF4-FFF2-40B4-BE49-F238E27FC236}">
                <a16:creationId xmlns:a16="http://schemas.microsoft.com/office/drawing/2014/main" id="{266C9876-ECA6-4F69-B302-86C4793B655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95350" y="4429125"/>
            <a:ext cx="438150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ctr">
            <a:noAutofit/>
          </a:bodyPr>
          <a:lstStyle xmlns:a="http://schemas.openxmlformats.org/drawingml/2006/main">
            <a:defPPr algn="ctr">
              <a:defRPr sz="1650" b="1">
                <a:solidFill>
                  <a:srgbClr val="B68CFF"/>
                </a:solidFill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ctr">
              <a:defRPr sz="1650" b="1">
                <a:solidFill>
                  <a:srgbClr val="B68C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650" b="1">
                <a:solidFill>
                  <a:srgbClr val="B68CFF"/>
                </a:solidFill>
                <a:latin typeface="Microsoft YaHei"/>
                <a:ea typeface="Microsoft YaHei"/>
                <a:cs typeface="Microsoft YaHei"/>
              </a:rPr>
              <a:t>04</a:t>
            </a:r>
          </a:p>
        </p:txBody>
      </p:sp>
      <p:sp>
        <p:nvSpPr>
          <p:cNvPr id="21" name="PCB 设计">
            <a:extLst xmlns:a="http://schemas.openxmlformats.org/drawingml/2006/main">
              <a:ext uri="{FF2B5EF4-FFF2-40B4-BE49-F238E27FC236}">
                <a16:creationId xmlns:a16="http://schemas.microsoft.com/office/drawing/2014/main" id="{B112704B-02D7-4C02-8578-A83A36BA4DE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581150" y="4429125"/>
            <a:ext cx="2028825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ctr">
            <a:noAutofit/>
          </a:bodyPr>
          <a:lstStyle xmlns:a="http://schemas.openxmlformats.org/drawingml/2006/main">
            <a:defPPr algn="l">
              <a:defRPr sz="1800" b="1">
                <a:solidFill>
                  <a:srgbClr val="B68CFF"/>
                </a:solidFill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l">
              <a:defRPr sz="1800" b="1">
                <a:solidFill>
                  <a:srgbClr val="B68C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800" b="1">
                <a:solidFill>
                  <a:srgbClr val="B68CFF"/>
                </a:solidFill>
                <a:latin typeface="Microsoft YaHei"/>
                <a:ea typeface="Microsoft YaHei"/>
                <a:cs typeface="Microsoft YaHei"/>
              </a:rPr>
              <a:t>PCB 设计</a:t>
            </a:r>
          </a:p>
        </p:txBody>
      </p:sp>
      <p:sp>
        <p:nvSpPr>
          <p:cNvPr id="22" name="使用嘉立创 EDA，完成原理图、封装和布局布线">
            <a:extLst xmlns:a="http://schemas.openxmlformats.org/drawingml/2006/main">
              <a:ext uri="{FF2B5EF4-FFF2-40B4-BE49-F238E27FC236}">
                <a16:creationId xmlns:a16="http://schemas.microsoft.com/office/drawing/2014/main" id="{2E833965-1058-4C76-A6A6-7ACFDAF5901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752850" y="4429125"/>
            <a:ext cx="7391400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ctr">
            <a:noAutofit/>
          </a:bodyPr>
          <a:lstStyle xmlns:a="http://schemas.openxmlformats.org/drawingml/2006/main">
            <a:defPPr algn="l">
              <a:defRPr sz="1500" b="0">
                <a:solidFill>
                  <a:srgbClr val="A7B6C9"/>
                </a:solidFill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l">
              <a:defRPr sz="1500" b="0">
                <a:solidFill>
                  <a:srgbClr val="A7B6C9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00" b="0">
                <a:solidFill>
                  <a:srgbClr val="A7B6C9"/>
                </a:solidFill>
                <a:latin typeface="Microsoft YaHei"/>
                <a:ea typeface="Microsoft YaHei"/>
                <a:cs typeface="Microsoft YaHei"/>
              </a:rPr>
              <a:t>使用嘉立创 EDA，完成原理图、封装和布局布线</a:t>
            </a:r>
          </a:p>
        </p:txBody>
      </p:sp>
      <p:sp>
        <p:nvSpPr>
          <p:cNvPr id="23" name="">
            <a:extLst xmlns:a="http://schemas.openxmlformats.org/drawingml/2006/main">
              <a:ext uri="{FF2B5EF4-FFF2-40B4-BE49-F238E27FC236}">
                <a16:creationId xmlns:a16="http://schemas.microsoft.com/office/drawing/2014/main" id="{96DFD206-56B1-4CD3-9F53-47EF723DF9D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5086350"/>
            <a:ext cx="10820400" cy="600075"/>
          </a:xfrm>
          <a:prstGeom xmlns:a="http://schemas.openxmlformats.org/drawingml/2006/main" prst="roundRect">
            <a:avLst>
              <a:gd name="adj" fmla="val 19048"/>
            </a:avLst>
          </a:prstGeom>
          <a:solidFill xmlns:a="http://schemas.openxmlformats.org/drawingml/2006/main">
            <a:srgbClr val="13243A"/>
          </a:solidFill>
          <a:ln xmlns:a="http://schemas.openxmlformats.org/drawingml/2006/main" w="9525">
            <a:solidFill>
              <a:srgbClr val="29445F"/>
            </a:solidFill>
            <a:prstDash val="solid"/>
          </a:ln>
        </p:spPr>
      </p:sp>
      <p:sp>
        <p:nvSpPr>
          <p:cNvPr id="24" name="05">
            <a:extLst xmlns:a="http://schemas.openxmlformats.org/drawingml/2006/main">
              <a:ext uri="{FF2B5EF4-FFF2-40B4-BE49-F238E27FC236}">
                <a16:creationId xmlns:a16="http://schemas.microsoft.com/office/drawing/2014/main" id="{6CC9E011-88A6-480A-8A24-33C4BE09384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95350" y="5181600"/>
            <a:ext cx="438150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ctr">
            <a:noAutofit/>
          </a:bodyPr>
          <a:lstStyle xmlns:a="http://schemas.openxmlformats.org/drawingml/2006/main">
            <a:defPPr algn="ctr">
              <a:defRPr sz="1650" b="1">
                <a:solidFill>
                  <a:srgbClr val="C9F36B"/>
                </a:solidFill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ctr">
              <a:defRPr sz="1650" b="1">
                <a:solidFill>
                  <a:srgbClr val="C9F36B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650" b="1">
                <a:solidFill>
                  <a:srgbClr val="C9F36B"/>
                </a:solidFill>
                <a:latin typeface="Microsoft YaHei"/>
                <a:ea typeface="Microsoft YaHei"/>
                <a:cs typeface="Microsoft YaHei"/>
              </a:rPr>
              <a:t>05</a:t>
            </a:r>
          </a:p>
        </p:txBody>
      </p:sp>
      <p:sp>
        <p:nvSpPr>
          <p:cNvPr id="25" name="焊接与调试">
            <a:extLst xmlns:a="http://schemas.openxmlformats.org/drawingml/2006/main">
              <a:ext uri="{FF2B5EF4-FFF2-40B4-BE49-F238E27FC236}">
                <a16:creationId xmlns:a16="http://schemas.microsoft.com/office/drawing/2014/main" id="{69C2820D-03BD-45CF-BA15-5FFBA940B6B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581150" y="5181600"/>
            <a:ext cx="2028825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ctr">
            <a:noAutofit/>
          </a:bodyPr>
          <a:lstStyle xmlns:a="http://schemas.openxmlformats.org/drawingml/2006/main">
            <a:defPPr algn="l">
              <a:defRPr sz="1800" b="1">
                <a:solidFill>
                  <a:srgbClr val="C9F36B"/>
                </a:solidFill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l">
              <a:defRPr sz="1800" b="1">
                <a:solidFill>
                  <a:srgbClr val="C9F36B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800" b="1">
                <a:solidFill>
                  <a:srgbClr val="C9F36B"/>
                </a:solidFill>
                <a:latin typeface="Microsoft YaHei"/>
                <a:ea typeface="Microsoft YaHei"/>
                <a:cs typeface="Microsoft YaHei"/>
              </a:rPr>
              <a:t>焊接与调试</a:t>
            </a:r>
          </a:p>
        </p:txBody>
      </p:sp>
      <p:sp>
        <p:nvSpPr>
          <p:cNvPr id="26" name="反复练习焊接和返修，使用仪器检查自己的板子">
            <a:extLst xmlns:a="http://schemas.openxmlformats.org/drawingml/2006/main">
              <a:ext uri="{FF2B5EF4-FFF2-40B4-BE49-F238E27FC236}">
                <a16:creationId xmlns:a16="http://schemas.microsoft.com/office/drawing/2014/main" id="{49FF4607-9D23-48F4-B987-9DA5ED7602A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752850" y="5181600"/>
            <a:ext cx="7391400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ctr">
            <a:noAutofit/>
          </a:bodyPr>
          <a:lstStyle xmlns:a="http://schemas.openxmlformats.org/drawingml/2006/main">
            <a:defPPr algn="l">
              <a:defRPr sz="1500" b="0">
                <a:solidFill>
                  <a:srgbClr val="A7B6C9"/>
                </a:solidFill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l">
              <a:defRPr sz="1500" b="0">
                <a:solidFill>
                  <a:srgbClr val="A7B6C9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00" b="0">
                <a:solidFill>
                  <a:srgbClr val="A7B6C9"/>
                </a:solidFill>
                <a:latin typeface="Microsoft YaHei"/>
                <a:ea typeface="Microsoft YaHei"/>
                <a:cs typeface="Microsoft YaHei"/>
              </a:rPr>
              <a:t>反复练习焊接和返修，使用仪器检查自己的板子</a:t>
            </a:r>
          </a:p>
        </p:txBody>
      </p:sp>
    </p:spTree>
    <p:extLst>
      <p:ext uri="{BB962C8B-B14F-4D97-AF65-F5344CB8AC3E}">
        <p14:creationId xmlns:p14="http://schemas.microsoft.com/office/powerpoint/2010/main" val="649023584"/>
      </p:ext>
    </p:extLst>
  </p:cSld>
  <p:transition spd="med" advClick="1">
    <p:fade/>
  </p:transition>
  <p:timing xmlns:p="http://schemas.openxmlformats.org/presentationml/2006/main" xmlns:a="http://schemas.openxmlformats.org/drawingml/2006/main" xmlns:r="http://schemas.openxmlformats.org/officeDocument/2006/relationships"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35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35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350"/>
                            </p:stCondLst>
                            <p:childTnLst>
                              <p:par>
                                <p:cTn id="12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4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4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4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4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4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4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2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4" dur="4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4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0" dur="4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3" dur="4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6" dur="4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7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9" dur="4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0" fill="hold">
                      <p:stCondLst>
                        <p:cond delay="indefinite"/>
                      </p:stCondLst>
                      <p:childTnLst>
                        <p:par>
                          <p:cTn id="51" fill="hold">
                            <p:stCondLst>
                              <p:cond delay="0"/>
                            </p:stCondLst>
                            <p:childTnLst>
                              <p:par>
                                <p:cTn id="52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4" dur="4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7" dur="4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0" dur="4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3" dur="4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6" dur="4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7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9" dur="4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0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2" dur="4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3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5" dur="4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/>
      <p:bldP spid="8" grpId="0"/>
      <p:bldP spid="9" grpId="0"/>
      <p:bldP spid="10" grpId="0"/>
      <p:bldP spid="12" grpId="0"/>
      <p:bldP spid="13" grpId="0"/>
      <p:bldP spid="14" grpId="0"/>
      <p:bldP spid="16" grpId="0"/>
      <p:bldP spid="17" grpId="0"/>
      <p:bldP spid="18" grpId="0"/>
      <p:bldP spid="20" grpId="0"/>
      <p:bldP spid="21" grpId="0"/>
      <p:bldP spid="22" grpId="0"/>
      <p:bldP spid="24" grpId="0"/>
      <p:bldP spid="25" grpId="0"/>
      <p:bldP spid="26" grpId="0"/>
    </p:bldLst>
  </p:timing>
</p:sld>
</file>

<file path=ppt/slides/slide3.xml><?xml version="1.0" encoding="utf-8"?>
<p:sld xmlns:p="http://schemas.openxmlformats.org/presentationml/2006/main">
  <p:cSld>
    <p:bg>
      <p:bgPr>
        <a:solidFill xmlns:a="http://schemas.openxmlformats.org/drawingml/2006/main">
          <a:srgbClr val="0A122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9" name="02 / BUCK BASICS">
            <a:extLst xmlns:a="http://schemas.openxmlformats.org/drawingml/2006/main">
              <a:ext uri="{FF2B5EF4-FFF2-40B4-BE49-F238E27FC236}">
                <a16:creationId xmlns:a16="http://schemas.microsoft.com/office/drawing/2014/main" id="{3155630B-401D-4904-9281-6E3A2F8441E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476250"/>
            <a:ext cx="8572500" cy="2190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ctr">
            <a:noAutofit/>
          </a:bodyPr>
          <a:lstStyle xmlns:a="http://schemas.openxmlformats.org/drawingml/2006/main">
            <a:defPPr algn="l">
              <a:defRPr sz="975" b="1">
                <a:solidFill>
                  <a:srgbClr val="8EF0C7"/>
                </a:solidFill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l">
              <a:defRPr sz="975" b="1">
                <a:solidFill>
                  <a:srgbClr val="8EF0C7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8EF0C7"/>
                </a:solidFill>
                <a:latin typeface="Microsoft YaHei"/>
                <a:ea typeface="Microsoft YaHei"/>
                <a:cs typeface="Microsoft YaHei"/>
              </a:rPr>
              <a:t>02 / BUCK BASICS</a:t>
            </a:r>
          </a:p>
        </p:txBody>
      </p:sp>
      <p:sp>
        <p:nvSpPr>
          <p:cNvPr id="2" name="Buck 降压电源">
            <a:extLst xmlns:a="http://schemas.openxmlformats.org/drawingml/2006/main">
              <a:ext uri="{FF2B5EF4-FFF2-40B4-BE49-F238E27FC236}">
                <a16:creationId xmlns:a16="http://schemas.microsoft.com/office/drawing/2014/main" id="{3F902327-30C4-4074-A391-67EE6829D10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790575"/>
            <a:ext cx="10820400" cy="590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ctr">
            <a:noAutofit/>
          </a:bodyPr>
          <a:lstStyle xmlns:a="http://schemas.openxmlformats.org/drawingml/2006/main">
            <a:defPPr algn="l">
              <a:defRPr sz="2700" b="1">
                <a:solidFill>
                  <a:srgbClr val="F5F8FC"/>
                </a:solidFill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l">
              <a:defRPr sz="2700" b="1">
                <a:solidFill>
                  <a:srgbClr val="F5F8FC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700" b="1">
                <a:solidFill>
                  <a:srgbClr val="F5F8FC"/>
                </a:solidFill>
                <a:latin typeface="Microsoft YaHei"/>
                <a:ea typeface="Microsoft YaHei"/>
                <a:cs typeface="Microsoft YaHei"/>
              </a:rPr>
              <a:t>Buck 降压电源</a:t>
            </a:r>
          </a:p>
        </p:txBody>
      </p:sp>
      <p:sp>
        <p:nvSpPr>
          <p:cNvPr id="3" name="先看懂主回路，再计算电感、电容和反馈分压。">
            <a:extLst xmlns:a="http://schemas.openxmlformats.org/drawingml/2006/main">
              <a:ext uri="{FF2B5EF4-FFF2-40B4-BE49-F238E27FC236}">
                <a16:creationId xmlns:a16="http://schemas.microsoft.com/office/drawing/2014/main" id="{1D2D206A-FFDC-44EB-A9F4-A8783E7D3E8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1438275"/>
            <a:ext cx="1082040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ctr">
            <a:noAutofit/>
          </a:bodyPr>
          <a:lstStyle xmlns:a="http://schemas.openxmlformats.org/drawingml/2006/main">
            <a:defPPr algn="l">
              <a:defRPr sz="1425" b="0">
                <a:solidFill>
                  <a:srgbClr val="A7B6C9"/>
                </a:solidFill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l">
              <a:defRPr sz="1425" b="0">
                <a:solidFill>
                  <a:srgbClr val="A7B6C9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425" b="0">
                <a:solidFill>
                  <a:srgbClr val="A7B6C9"/>
                </a:solidFill>
                <a:latin typeface="Microsoft YaHei"/>
                <a:ea typeface="Microsoft YaHei"/>
                <a:cs typeface="Microsoft YaHei"/>
              </a:rPr>
              <a:t>先看懂主回路，再计算电感、电容和反馈分压。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CB1CDB92-8FE3-4269-A216-1B5F8C47E2E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6429375"/>
            <a:ext cx="10820400" cy="953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9525">
            <a:solidFill>
              <a:srgbClr val="29445F"/>
            </a:solidFill>
            <a:prstDash val="solid"/>
          </a:ln>
        </p:spPr>
      </p:sp>
      <p:sp>
        <p:nvSpPr>
          <p:cNvPr id="5" name="重山战队 · 硬件组招新">
            <a:extLst xmlns:a="http://schemas.openxmlformats.org/drawingml/2006/main">
              <a:ext uri="{FF2B5EF4-FFF2-40B4-BE49-F238E27FC236}">
                <a16:creationId xmlns:a16="http://schemas.microsoft.com/office/drawing/2014/main" id="{2D743556-A96D-46E6-8C91-99219B3E375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6553200"/>
            <a:ext cx="342900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ctr">
            <a:noAutofit/>
          </a:bodyPr>
          <a:lstStyle xmlns:a="http://schemas.openxmlformats.org/drawingml/2006/main">
            <a:defPPr algn="l">
              <a:defRPr sz="900" b="1">
                <a:solidFill>
                  <a:srgbClr val="70839C"/>
                </a:solidFill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l">
              <a:defRPr sz="900" b="1">
                <a:solidFill>
                  <a:srgbClr val="70839C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00" b="1">
                <a:solidFill>
                  <a:srgbClr val="70839C"/>
                </a:solidFill>
                <a:latin typeface="Microsoft YaHei"/>
                <a:ea typeface="Microsoft YaHei"/>
                <a:cs typeface="Microsoft YaHei"/>
              </a:rPr>
              <a:t>重山战队 · 硬件组招新</a:t>
            </a:r>
          </a:p>
        </p:txBody>
      </p:sp>
      <p:sp>
        <p:nvSpPr>
          <p:cNvPr id="6" name="03">
            <a:extLst xmlns:a="http://schemas.openxmlformats.org/drawingml/2006/main">
              <a:ext uri="{FF2B5EF4-FFF2-40B4-BE49-F238E27FC236}">
                <a16:creationId xmlns:a16="http://schemas.microsoft.com/office/drawing/2014/main" id="{23C57C18-7324-4B50-967A-B14EF14C074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934700" y="6534150"/>
            <a:ext cx="571500" cy="190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ctr">
            <a:noAutofit/>
          </a:bodyPr>
          <a:lstStyle xmlns:a="http://schemas.openxmlformats.org/drawingml/2006/main">
            <a:defPPr algn="r">
              <a:defRPr sz="975" b="1">
                <a:solidFill>
                  <a:srgbClr val="70839C"/>
                </a:solidFill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r">
              <a:defRPr sz="975" b="1">
                <a:solidFill>
                  <a:srgbClr val="70839C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70839C"/>
                </a:solidFill>
                <a:latin typeface="Microsoft YaHei"/>
                <a:ea typeface="Microsoft YaHei"/>
                <a:cs typeface="Microsoft YaHei"/>
              </a:rPr>
              <a:t>03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757AB5B8-17E0-48C4-804C-464A803BC62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2076450"/>
            <a:ext cx="6724650" cy="3209925"/>
          </a:xfrm>
          <a:prstGeom xmlns:a="http://schemas.openxmlformats.org/drawingml/2006/main" prst="roundRect">
            <a:avLst>
              <a:gd name="adj" fmla="val 4748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BFCBD5"/>
            </a:solidFill>
            <a:prstDash val="solid"/>
          </a:ln>
        </p:spPr>
      </p:sp>
      <p:sp>
        <p:nvSpPr>
          <p:cNvPr id="8" name="标准 Buck 功率级">
            <a:extLst xmlns:a="http://schemas.openxmlformats.org/drawingml/2006/main">
              <a:ext uri="{FF2B5EF4-FFF2-40B4-BE49-F238E27FC236}">
                <a16:creationId xmlns:a16="http://schemas.microsoft.com/office/drawing/2014/main" id="{A9E9D5FD-22BA-4F52-84FB-392253A5FF9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52500" y="2247900"/>
            <a:ext cx="581025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ctr">
            <a:noAutofit/>
          </a:bodyPr>
          <a:lstStyle xmlns:a="http://schemas.openxmlformats.org/drawingml/2006/main">
            <a:defPPr algn="l">
              <a:defRPr sz="1500" b="1">
                <a:solidFill>
                  <a:srgbClr val="223245"/>
                </a:solidFill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l">
              <a:defRPr sz="1500" b="1">
                <a:solidFill>
                  <a:srgbClr val="22324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00" b="1">
                <a:solidFill>
                  <a:srgbClr val="223245"/>
                </a:solidFill>
                <a:latin typeface="Microsoft YaHei"/>
                <a:ea typeface="Microsoft YaHei"/>
                <a:cs typeface="Microsoft YaHei"/>
              </a:rPr>
              <a:t>标准 Buck 功率级</a:t>
            </a:r>
          </a:p>
        </p:txBody>
      </p:sp>
      <p:pic>
        <p:nvPic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DB284A56-6AF9-4AFE-A84F-E740E0D3644F}"/>
              </a:ext>
            </a:extLst>
          </p:cNvPr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afb04ac8675c43b6"/>
          <a:srcRect xmlns:a="http://schemas.openxmlformats.org/drawingml/2006/main" l="0" t="0" r="0" b="14000"/>
          <a:stretch xmlns:a="http://schemas.openxmlformats.org/drawingml/2006/main"/>
        </p:blipFill>
        <p:spPr>
          <a:xfrm xmlns:a="http://schemas.openxmlformats.org/drawingml/2006/main">
            <a:off x="923925" y="2647950"/>
            <a:ext cx="6248400" cy="2343150"/>
          </a:xfrm>
          <a:prstGeom xmlns:a="http://schemas.openxmlformats.org/drawingml/2006/main" prst="rect">
            <a:avLst/>
          </a:prstGeom>
        </p:spPr>
      </p:pic>
      <p:sp>
        <p:nvSpPr>
          <p:cNvPr id="10" name="开关与续流">
            <a:extLst xmlns:a="http://schemas.openxmlformats.org/drawingml/2006/main">
              <a:ext uri="{FF2B5EF4-FFF2-40B4-BE49-F238E27FC236}">
                <a16:creationId xmlns:a16="http://schemas.microsoft.com/office/drawing/2014/main" id="{EB497801-B8C4-4C5C-A9C3-FF61F1A5786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829550" y="2066925"/>
            <a:ext cx="3638550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ctr">
            <a:noAutofit/>
          </a:bodyPr>
          <a:lstStyle xmlns:a="http://schemas.openxmlformats.org/drawingml/2006/main">
            <a:defPPr algn="l">
              <a:defRPr sz="1725" b="1">
                <a:solidFill>
                  <a:srgbClr val="FFB86B"/>
                </a:solidFill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l">
              <a:defRPr sz="1725" b="1">
                <a:solidFill>
                  <a:srgbClr val="FFB86B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725" b="1">
                <a:solidFill>
                  <a:srgbClr val="FFB86B"/>
                </a:solidFill>
                <a:latin typeface="Microsoft YaHei"/>
                <a:ea typeface="Microsoft YaHei"/>
                <a:cs typeface="Microsoft YaHei"/>
              </a:rPr>
              <a:t>开关与续流</a:t>
            </a:r>
          </a:p>
        </p:txBody>
      </p:sp>
      <p:sp>
        <p:nvSpPr>
          <p:cNvPr id="11" name="开关闭合时电感电流上升&#10;开关断开后，电流经二极管续流">
            <a:extLst xmlns:a="http://schemas.openxmlformats.org/drawingml/2006/main">
              <a:ext uri="{FF2B5EF4-FFF2-40B4-BE49-F238E27FC236}">
                <a16:creationId xmlns:a16="http://schemas.microsoft.com/office/drawing/2014/main" id="{E034D0A7-F0ED-40DF-9CBB-37A4BB58579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829550" y="2428875"/>
            <a:ext cx="3638550" cy="5810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l">
              <a:defRPr sz="1425" b="0">
                <a:solidFill>
                  <a:srgbClr val="A7B6C9"/>
                </a:solidFill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l">
              <a:defRPr sz="1425" b="0">
                <a:solidFill>
                  <a:srgbClr val="A7B6C9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425" b="0">
                <a:solidFill>
                  <a:srgbClr val="A7B6C9"/>
                </a:solidFill>
                <a:latin typeface="Microsoft YaHei"/>
                <a:ea typeface="Microsoft YaHei"/>
                <a:cs typeface="Microsoft YaHei"/>
              </a:rPr>
              <a:t>开关闭合时电感电流上升</a:t>
            </a:r>
          </a:p>
          <a:p xmlns:a="http://schemas.openxmlformats.org/drawingml/2006/main">
            <a:pPr algn="l">
              <a:defRPr sz="1425" b="0">
                <a:solidFill>
                  <a:srgbClr val="A7B6C9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425" b="0">
                <a:solidFill>
                  <a:srgbClr val="A7B6C9"/>
                </a:solidFill>
                <a:latin typeface="Microsoft YaHei"/>
                <a:ea typeface="Microsoft YaHei"/>
                <a:cs typeface="Microsoft YaHei"/>
              </a:rPr>
              <a:t>开关断开后，电流经二极管续流</a:t>
            </a:r>
          </a:p>
        </p:txBody>
      </p:sp>
      <p:sp>
        <p:nvSpPr>
          <p:cNvPr id="12" name="电感与输出电容">
            <a:extLst xmlns:a="http://schemas.openxmlformats.org/drawingml/2006/main">
              <a:ext uri="{FF2B5EF4-FFF2-40B4-BE49-F238E27FC236}">
                <a16:creationId xmlns:a16="http://schemas.microsoft.com/office/drawing/2014/main" id="{07E2F708-8C61-493A-BB61-39E97984345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829550" y="3190875"/>
            <a:ext cx="3638550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ctr">
            <a:noAutofit/>
          </a:bodyPr>
          <a:lstStyle xmlns:a="http://schemas.openxmlformats.org/drawingml/2006/main">
            <a:defPPr algn="l">
              <a:defRPr sz="1725" b="1">
                <a:solidFill>
                  <a:srgbClr val="6BD6FF"/>
                </a:solidFill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l">
              <a:defRPr sz="1725" b="1">
                <a:solidFill>
                  <a:srgbClr val="6BD6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725" b="1">
                <a:solidFill>
                  <a:srgbClr val="6BD6FF"/>
                </a:solidFill>
                <a:latin typeface="Microsoft YaHei"/>
                <a:ea typeface="Microsoft YaHei"/>
                <a:cs typeface="Microsoft YaHei"/>
              </a:rPr>
              <a:t>电感与输出电容</a:t>
            </a:r>
          </a:p>
        </p:txBody>
      </p:sp>
      <p:sp>
        <p:nvSpPr>
          <p:cNvPr id="13" name="电感限制电流变化&#10;输出电容减小电压纹波">
            <a:extLst xmlns:a="http://schemas.openxmlformats.org/drawingml/2006/main">
              <a:ext uri="{FF2B5EF4-FFF2-40B4-BE49-F238E27FC236}">
                <a16:creationId xmlns:a16="http://schemas.microsoft.com/office/drawing/2014/main" id="{40299591-F9D2-45BC-8F38-750B137921B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829550" y="3552825"/>
            <a:ext cx="3638550" cy="5810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l">
              <a:defRPr sz="1425" b="0">
                <a:solidFill>
                  <a:srgbClr val="A7B6C9"/>
                </a:solidFill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l">
              <a:defRPr sz="1425" b="0">
                <a:solidFill>
                  <a:srgbClr val="A7B6C9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425" b="0">
                <a:solidFill>
                  <a:srgbClr val="A7B6C9"/>
                </a:solidFill>
                <a:latin typeface="Microsoft YaHei"/>
                <a:ea typeface="Microsoft YaHei"/>
                <a:cs typeface="Microsoft YaHei"/>
              </a:rPr>
              <a:t>电感限制电流变化</a:t>
            </a:r>
          </a:p>
          <a:p xmlns:a="http://schemas.openxmlformats.org/drawingml/2006/main">
            <a:pPr algn="l">
              <a:defRPr sz="1425" b="0">
                <a:solidFill>
                  <a:srgbClr val="A7B6C9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425" b="0">
                <a:solidFill>
                  <a:srgbClr val="A7B6C9"/>
                </a:solidFill>
                <a:latin typeface="Microsoft YaHei"/>
                <a:ea typeface="Microsoft YaHei"/>
                <a:cs typeface="Microsoft YaHei"/>
              </a:rPr>
              <a:t>输出电容减小电压纹波</a:t>
            </a:r>
          </a:p>
        </p:txBody>
      </p:sp>
      <p:sp>
        <p:nvSpPr>
          <p:cNvPr id="14" name="输出控制">
            <a:extLst xmlns:a="http://schemas.openxmlformats.org/drawingml/2006/main">
              <a:ext uri="{FF2B5EF4-FFF2-40B4-BE49-F238E27FC236}">
                <a16:creationId xmlns:a16="http://schemas.microsoft.com/office/drawing/2014/main" id="{94BE8977-420E-4D01-A448-AB21964462B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829550" y="4314825"/>
            <a:ext cx="3638550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ctr">
            <a:noAutofit/>
          </a:bodyPr>
          <a:lstStyle xmlns:a="http://schemas.openxmlformats.org/drawingml/2006/main">
            <a:defPPr algn="l">
              <a:defRPr sz="1725" b="1">
                <a:solidFill>
                  <a:srgbClr val="8EF0C7"/>
                </a:solidFill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l">
              <a:defRPr sz="1725" b="1">
                <a:solidFill>
                  <a:srgbClr val="8EF0C7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725" b="1">
                <a:solidFill>
                  <a:srgbClr val="8EF0C7"/>
                </a:solidFill>
                <a:latin typeface="Microsoft YaHei"/>
                <a:ea typeface="Microsoft YaHei"/>
                <a:cs typeface="Microsoft YaHei"/>
              </a:rPr>
              <a:t>输出控制</a:t>
            </a:r>
          </a:p>
        </p:txBody>
      </p:sp>
      <p:sp>
        <p:nvSpPr>
          <p:cNvPr id="15" name="实际电源通过反馈调节占空比&#10;保持输出电压稳定">
            <a:extLst xmlns:a="http://schemas.openxmlformats.org/drawingml/2006/main">
              <a:ext uri="{FF2B5EF4-FFF2-40B4-BE49-F238E27FC236}">
                <a16:creationId xmlns:a16="http://schemas.microsoft.com/office/drawing/2014/main" id="{B79A82F8-9D9F-47C8-A974-865808DA33A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829550" y="4676775"/>
            <a:ext cx="3638550" cy="5810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l">
              <a:defRPr sz="1425" b="0">
                <a:solidFill>
                  <a:srgbClr val="A7B6C9"/>
                </a:solidFill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l">
              <a:defRPr sz="1425" b="0">
                <a:solidFill>
                  <a:srgbClr val="A7B6C9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425" b="0">
                <a:solidFill>
                  <a:srgbClr val="A7B6C9"/>
                </a:solidFill>
                <a:latin typeface="Microsoft YaHei"/>
                <a:ea typeface="Microsoft YaHei"/>
                <a:cs typeface="Microsoft YaHei"/>
              </a:rPr>
              <a:t>实际电源通过反馈调节占空比</a:t>
            </a:r>
          </a:p>
          <a:p xmlns:a="http://schemas.openxmlformats.org/drawingml/2006/main">
            <a:pPr algn="l">
              <a:defRPr sz="1425" b="0">
                <a:solidFill>
                  <a:srgbClr val="A7B6C9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425" b="0">
                <a:solidFill>
                  <a:srgbClr val="A7B6C9"/>
                </a:solidFill>
                <a:latin typeface="Microsoft YaHei"/>
                <a:ea typeface="Microsoft YaHei"/>
                <a:cs typeface="Microsoft YaHei"/>
              </a:rPr>
              <a:t>保持输出电压稳定</a:t>
            </a:r>
          </a:p>
        </p:txBody>
      </p:sp>
      <p:sp>
        <p:nvSpPr>
          <p:cNvPr id="16" name="理想连续导通时：Vout ≈ D × Vin">
            <a:extLst xmlns:a="http://schemas.openxmlformats.org/drawingml/2006/main">
              <a:ext uri="{FF2B5EF4-FFF2-40B4-BE49-F238E27FC236}">
                <a16:creationId xmlns:a16="http://schemas.microsoft.com/office/drawing/2014/main" id="{BCF2D34B-C02E-4D4A-A45B-1420AC2C2BA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9150" y="5486400"/>
            <a:ext cx="6286500" cy="2952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ctr">
            <a:noAutofit/>
          </a:bodyPr>
          <a:lstStyle xmlns:a="http://schemas.openxmlformats.org/drawingml/2006/main">
            <a:defPPr algn="l">
              <a:defRPr sz="1800" b="1">
                <a:solidFill>
                  <a:srgbClr val="8EF0C7"/>
                </a:solidFill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l">
              <a:defRPr sz="1800" b="1">
                <a:solidFill>
                  <a:srgbClr val="8EF0C7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800" b="1">
                <a:solidFill>
                  <a:srgbClr val="8EF0C7"/>
                </a:solidFill>
                <a:latin typeface="Microsoft YaHei"/>
                <a:ea typeface="Microsoft YaHei"/>
                <a:cs typeface="Microsoft YaHei"/>
              </a:rPr>
              <a:t>理想连续导通时：Vout ≈ D × Vin</a:t>
            </a:r>
          </a:p>
        </p:txBody>
      </p:sp>
      <p:sp>
        <p:nvSpPr>
          <p:cNvPr id="17" name="识图练习：指出开关节点、续流路径和输出电容。">
            <a:extLst xmlns:a="http://schemas.openxmlformats.org/drawingml/2006/main">
              <a:ext uri="{FF2B5EF4-FFF2-40B4-BE49-F238E27FC236}">
                <a16:creationId xmlns:a16="http://schemas.microsoft.com/office/drawing/2014/main" id="{391D0B42-7E23-4883-A549-8FDE362E68A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9150" y="5867400"/>
            <a:ext cx="9525000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ctr">
            <a:noAutofit/>
          </a:bodyPr>
          <a:lstStyle xmlns:a="http://schemas.openxmlformats.org/drawingml/2006/main">
            <a:defPPr algn="l">
              <a:defRPr sz="1425" b="0">
                <a:solidFill>
                  <a:srgbClr val="A7B6C9"/>
                </a:solidFill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l">
              <a:defRPr sz="1425" b="0">
                <a:solidFill>
                  <a:srgbClr val="A7B6C9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425" b="0">
                <a:solidFill>
                  <a:srgbClr val="A7B6C9"/>
                </a:solidFill>
                <a:latin typeface="Microsoft YaHei"/>
                <a:ea typeface="Microsoft YaHei"/>
                <a:cs typeface="Microsoft YaHei"/>
              </a:rPr>
              <a:t>识图练习：指出开关节点、续流路径和输出电容。</a:t>
            </a:r>
          </a:p>
        </p:txBody>
      </p:sp>
      <p:sp>
        <p:nvSpPr>
          <p:cNvPr id="18" name="图源：Texas Instruments，SLVA477C，图 1-1">
            <a:extLst xmlns:a="http://schemas.openxmlformats.org/drawingml/2006/main">
              <a:ext uri="{FF2B5EF4-FFF2-40B4-BE49-F238E27FC236}">
                <a16:creationId xmlns:a16="http://schemas.microsoft.com/office/drawing/2014/main" id="{52E22B91-E075-4295-A2EF-6589E8CF587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6134100"/>
            <a:ext cx="10820400" cy="190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ctr">
            <a:noAutofit/>
          </a:bodyPr>
          <a:lstStyle xmlns:a="http://schemas.openxmlformats.org/drawingml/2006/main">
            <a:defPPr algn="l">
              <a:defRPr sz="900" b="0">
                <a:solidFill>
                  <a:srgbClr val="70839C"/>
                </a:solidFill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l">
              <a:defRPr sz="900" b="0">
                <a:solidFill>
                  <a:srgbClr val="70839C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00" b="0">
                <a:solidFill>
                  <a:srgbClr val="70839C"/>
                </a:solidFill>
                <a:latin typeface="Microsoft YaHei"/>
                <a:ea typeface="Microsoft YaHei"/>
                <a:cs typeface="Microsoft YaHei"/>
              </a:rPr>
              <a:t>图源：Texas Instruments，SLVA477C，图 1-1</a:t>
            </a:r>
          </a:p>
        </p:txBody>
      </p:sp>
    </p:spTree>
    <p:extLst>
      <p:ext uri="{BB962C8B-B14F-4D97-AF65-F5344CB8AC3E}">
        <p14:creationId xmlns:p14="http://schemas.microsoft.com/office/powerpoint/2010/main" val="190394147"/>
      </p:ext>
    </p:extLst>
  </p:cSld>
  <p:transition spd="med" advClick="1">
    <p:fade/>
  </p:transition>
  <p:timing xmlns:p="http://schemas.openxmlformats.org/presentationml/2006/main" xmlns:a="http://schemas.openxmlformats.org/drawingml/2006/main" xmlns:r="http://schemas.openxmlformats.org/officeDocument/2006/relationships"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35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35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350"/>
                            </p:stCondLst>
                            <p:childTnLst>
                              <p:par>
                                <p:cTn id="12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45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45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45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4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4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3" dur="4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6" dur="4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1" dur="4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2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4" dur="4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7" dur="4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0" dur="4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/>
      <p:bldP spid="8" grpId="0"/>
      <p:bldP spid="10" grpId="0"/>
      <p:bldP spid="11" grpId="0"/>
      <p:bldP spid="12" grpId="0"/>
      <p:bldP spid="13" grpId="0"/>
      <p:bldP spid="14" grpId="0"/>
      <p:bldP spid="15" grpId="0"/>
      <p:bldP spid="16" grpId="0"/>
      <p:bldP spid="17" grpId="0"/>
    </p:bldLst>
  </p:timing>
</p:sld>
</file>

<file path=ppt/slides/slide4.xml><?xml version="1.0" encoding="utf-8"?>
<p:sld xmlns:p="http://schemas.openxmlformats.org/presentationml/2006/main">
  <p:cSld>
    <p:bg>
      <p:bgPr>
        <a:solidFill xmlns:a="http://schemas.openxmlformats.org/drawingml/2006/main">
          <a:srgbClr val="0A122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7" name="03 / ENERGY BUFFER">
            <a:extLst xmlns:a="http://schemas.openxmlformats.org/drawingml/2006/main">
              <a:ext uri="{FF2B5EF4-FFF2-40B4-BE49-F238E27FC236}">
                <a16:creationId xmlns:a16="http://schemas.microsoft.com/office/drawing/2014/main" id="{61E3058A-1222-4657-BE29-CDD910C9D5D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476250"/>
            <a:ext cx="8572500" cy="2190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ctr">
            <a:noAutofit/>
          </a:bodyPr>
          <a:lstStyle xmlns:a="http://schemas.openxmlformats.org/drawingml/2006/main">
            <a:defPPr algn="l">
              <a:defRPr sz="975" b="1">
                <a:solidFill>
                  <a:srgbClr val="8EF0C7"/>
                </a:solidFill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l">
              <a:defRPr sz="975" b="1">
                <a:solidFill>
                  <a:srgbClr val="8EF0C7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8EF0C7"/>
                </a:solidFill>
                <a:latin typeface="Microsoft YaHei"/>
                <a:ea typeface="Microsoft YaHei"/>
                <a:cs typeface="Microsoft YaHei"/>
              </a:rPr>
              <a:t>03 / ENERGY BUFFER</a:t>
            </a:r>
          </a:p>
        </p:txBody>
      </p:sp>
      <p:sp>
        <p:nvSpPr>
          <p:cNvPr id="2" name="RM 中的超级电容">
            <a:extLst xmlns:a="http://schemas.openxmlformats.org/drawingml/2006/main">
              <a:ext uri="{FF2B5EF4-FFF2-40B4-BE49-F238E27FC236}">
                <a16:creationId xmlns:a16="http://schemas.microsoft.com/office/drawing/2014/main" id="{F41B6AE2-4589-45FE-A18B-CD49F1D032D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790575"/>
            <a:ext cx="10820400" cy="590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ctr">
            <a:noAutofit/>
          </a:bodyPr>
          <a:lstStyle xmlns:a="http://schemas.openxmlformats.org/drawingml/2006/main">
            <a:defPPr algn="l">
              <a:defRPr sz="2700" b="1">
                <a:solidFill>
                  <a:srgbClr val="F5F8FC"/>
                </a:solidFill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l">
              <a:defRPr sz="2700" b="1">
                <a:solidFill>
                  <a:srgbClr val="F5F8FC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700" b="1">
                <a:solidFill>
                  <a:srgbClr val="F5F8FC"/>
                </a:solidFill>
                <a:latin typeface="Microsoft YaHei"/>
                <a:ea typeface="Microsoft YaHei"/>
                <a:cs typeface="Microsoft YaHei"/>
              </a:rPr>
              <a:t>RM 中的超级电容</a:t>
            </a:r>
          </a:p>
        </p:txBody>
      </p:sp>
      <p:sp>
        <p:nvSpPr>
          <p:cNvPr id="3" name="开源案例：香港科技大学（广州）PnX 战队 RM2025 超电控制板。">
            <a:extLst xmlns:a="http://schemas.openxmlformats.org/drawingml/2006/main">
              <a:ext uri="{FF2B5EF4-FFF2-40B4-BE49-F238E27FC236}">
                <a16:creationId xmlns:a16="http://schemas.microsoft.com/office/drawing/2014/main" id="{D06975FA-BFFD-42BD-9292-102F467414D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1438275"/>
            <a:ext cx="1082040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ctr">
            <a:noAutofit/>
          </a:bodyPr>
          <a:lstStyle xmlns:a="http://schemas.openxmlformats.org/drawingml/2006/main">
            <a:defPPr algn="l">
              <a:defRPr sz="1425" b="0">
                <a:solidFill>
                  <a:srgbClr val="A7B6C9"/>
                </a:solidFill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l">
              <a:defRPr sz="1425" b="0">
                <a:solidFill>
                  <a:srgbClr val="A7B6C9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425" b="0">
                <a:solidFill>
                  <a:srgbClr val="A7B6C9"/>
                </a:solidFill>
                <a:latin typeface="Microsoft YaHei"/>
                <a:ea typeface="Microsoft YaHei"/>
                <a:cs typeface="Microsoft YaHei"/>
              </a:rPr>
              <a:t>开源案例：香港科技大学（广州）PnX 战队 RM2025 超电控制板。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3E02D75E-5A40-44B0-A7C9-A6272871546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6429375"/>
            <a:ext cx="10820400" cy="953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9525">
            <a:solidFill>
              <a:srgbClr val="29445F"/>
            </a:solidFill>
            <a:prstDash val="solid"/>
          </a:ln>
        </p:spPr>
      </p:sp>
      <p:sp>
        <p:nvSpPr>
          <p:cNvPr id="5" name="重山战队 · 硬件组招新">
            <a:extLst xmlns:a="http://schemas.openxmlformats.org/drawingml/2006/main">
              <a:ext uri="{FF2B5EF4-FFF2-40B4-BE49-F238E27FC236}">
                <a16:creationId xmlns:a16="http://schemas.microsoft.com/office/drawing/2014/main" id="{BE614666-3756-4788-92E2-6C8ED896785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6553200"/>
            <a:ext cx="342900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ctr">
            <a:noAutofit/>
          </a:bodyPr>
          <a:lstStyle xmlns:a="http://schemas.openxmlformats.org/drawingml/2006/main">
            <a:defPPr algn="l">
              <a:defRPr sz="900" b="1">
                <a:solidFill>
                  <a:srgbClr val="70839C"/>
                </a:solidFill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l">
              <a:defRPr sz="900" b="1">
                <a:solidFill>
                  <a:srgbClr val="70839C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00" b="1">
                <a:solidFill>
                  <a:srgbClr val="70839C"/>
                </a:solidFill>
                <a:latin typeface="Microsoft YaHei"/>
                <a:ea typeface="Microsoft YaHei"/>
                <a:cs typeface="Microsoft YaHei"/>
              </a:rPr>
              <a:t>重山战队 · 硬件组招新</a:t>
            </a:r>
          </a:p>
        </p:txBody>
      </p:sp>
      <p:sp>
        <p:nvSpPr>
          <p:cNvPr id="6" name="04">
            <a:extLst xmlns:a="http://schemas.openxmlformats.org/drawingml/2006/main">
              <a:ext uri="{FF2B5EF4-FFF2-40B4-BE49-F238E27FC236}">
                <a16:creationId xmlns:a16="http://schemas.microsoft.com/office/drawing/2014/main" id="{02FA4A64-729D-41B3-AA6C-EE95E9D430B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934700" y="6534150"/>
            <a:ext cx="571500" cy="190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ctr">
            <a:noAutofit/>
          </a:bodyPr>
          <a:lstStyle xmlns:a="http://schemas.openxmlformats.org/drawingml/2006/main">
            <a:defPPr algn="r">
              <a:defRPr sz="975" b="1">
                <a:solidFill>
                  <a:srgbClr val="70839C"/>
                </a:solidFill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r">
              <a:defRPr sz="975" b="1">
                <a:solidFill>
                  <a:srgbClr val="70839C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70839C"/>
                </a:solidFill>
                <a:latin typeface="Microsoft YaHei"/>
                <a:ea typeface="Microsoft YaHei"/>
                <a:cs typeface="Microsoft YaHei"/>
              </a:rPr>
              <a:t>04</a:t>
            </a:r>
          </a:p>
        </p:txBody>
      </p:sp>
      <p:pic>
        <p:nvPic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B0EB5CFB-C512-4E9B-B38F-F0505154D7BC}"/>
              </a:ext>
            </a:extLst>
          </p:cNvPr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19f0d63509244938"/>
          <a:srcRect xmlns:a="http://schemas.openxmlformats.org/drawingml/2006/main" l="12000" t="3000" r="12000" b="63000"/>
          <a:stretch xmlns:a="http://schemas.openxmlformats.org/drawingml/2006/main"/>
        </p:blipFill>
        <p:spPr>
          <a:xfrm xmlns:a="http://schemas.openxmlformats.org/drawingml/2006/main">
            <a:off x="685800" y="2085975"/>
            <a:ext cx="4933950" cy="3114675"/>
          </a:xfrm>
          <a:prstGeom xmlns:a="http://schemas.openxmlformats.org/drawingml/2006/main" prst="roundRect">
            <a:avLst>
              <a:gd name="adj" fmla="val 4893"/>
            </a:avLst>
          </a:prstGeom>
        </p:spPr>
      </p:pic>
      <p:sp>
        <p:nvSpPr>
          <p:cNvPr id="8" name="超电控制板实物">
            <a:extLst xmlns:a="http://schemas.openxmlformats.org/drawingml/2006/main">
              <a:ext uri="{FF2B5EF4-FFF2-40B4-BE49-F238E27FC236}">
                <a16:creationId xmlns:a16="http://schemas.microsoft.com/office/drawing/2014/main" id="{7BD08BC9-18F1-428D-927B-B97B70DCCE9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5295900"/>
            <a:ext cx="4933950" cy="2571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ctr">
            <a:noAutofit/>
          </a:bodyPr>
          <a:lstStyle xmlns:a="http://schemas.openxmlformats.org/drawingml/2006/main">
            <a:defPPr algn="l">
              <a:defRPr sz="1500" b="1">
                <a:solidFill>
                  <a:srgbClr val="F5F8FC"/>
                </a:solidFill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l">
              <a:defRPr sz="1500" b="1">
                <a:solidFill>
                  <a:srgbClr val="F5F8FC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00" b="1">
                <a:solidFill>
                  <a:srgbClr val="F5F8FC"/>
                </a:solidFill>
                <a:latin typeface="Microsoft YaHei"/>
                <a:ea typeface="Microsoft YaHei"/>
                <a:cs typeface="Microsoft YaHei"/>
              </a:rPr>
              <a:t>超电控制板实物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8FCA486D-2C05-4003-9BE2-D56ED716D63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29350" y="2009775"/>
            <a:ext cx="5276850" cy="3333750"/>
          </a:xfrm>
          <a:prstGeom xmlns:a="http://schemas.openxmlformats.org/drawingml/2006/main" prst="roundRect">
            <a:avLst>
              <a:gd name="adj" fmla="val 4571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BFCBD5"/>
            </a:solidFill>
            <a:prstDash val="solid"/>
          </a:ln>
        </p:spPr>
      </p:sp>
      <p:pic>
        <p:nvPic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53366144-9D75-4574-A543-5E05C75A48AA}"/>
              </a:ext>
            </a:extLst>
          </p:cNvPr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d9956e147efb469b"/>
          <a:stretch xmlns:a="http://schemas.openxmlformats.org/drawingml/2006/main"/>
        </p:blipFill>
        <p:spPr>
          <a:xfrm xmlns:a="http://schemas.openxmlformats.org/drawingml/2006/main">
            <a:off x="6771011" y="2143125"/>
            <a:ext cx="4022079" cy="3009900"/>
          </a:xfrm>
          <a:prstGeom xmlns:a="http://schemas.openxmlformats.org/drawingml/2006/main" prst="rect">
            <a:avLst/>
          </a:prstGeom>
        </p:spPr>
      </p:pic>
      <p:sp>
        <p:nvSpPr>
          <p:cNvPr id="11" name="容控接在母线与电容组之间">
            <a:extLst xmlns:a="http://schemas.openxmlformats.org/drawingml/2006/main">
              <a:ext uri="{FF2B5EF4-FFF2-40B4-BE49-F238E27FC236}">
                <a16:creationId xmlns:a16="http://schemas.microsoft.com/office/drawing/2014/main" id="{EFD5FB09-D565-4857-8DBA-854AEB8081D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29350" y="5410200"/>
            <a:ext cx="52768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ctr">
            <a:noAutofit/>
          </a:bodyPr>
          <a:lstStyle xmlns:a="http://schemas.openxmlformats.org/drawingml/2006/main">
            <a:defPPr algn="ctr">
              <a:defRPr sz="1350" b="0">
                <a:solidFill>
                  <a:srgbClr val="A7B6C9"/>
                </a:solidFill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ctr">
              <a:defRPr sz="1350" b="0">
                <a:solidFill>
                  <a:srgbClr val="A7B6C9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0">
                <a:solidFill>
                  <a:srgbClr val="A7B6C9"/>
                </a:solidFill>
                <a:latin typeface="Microsoft YaHei"/>
                <a:ea typeface="Microsoft YaHei"/>
                <a:cs typeface="Microsoft YaHei"/>
              </a:rPr>
              <a:t>容控接在母线与电容组之间</a:t>
            </a:r>
          </a:p>
        </p:txBody>
      </p:sp>
      <p:sp>
        <p:nvSpPr>
          <p:cNvPr id="12" name="按功率限制充电">
            <a:extLst xmlns:a="http://schemas.openxmlformats.org/drawingml/2006/main">
              <a:ext uri="{FF2B5EF4-FFF2-40B4-BE49-F238E27FC236}">
                <a16:creationId xmlns:a16="http://schemas.microsoft.com/office/drawing/2014/main" id="{8A954EBD-EA99-4C46-91D5-DF8DBAF7293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5715000"/>
            <a:ext cx="2857500" cy="2571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ctr">
            <a:noAutofit/>
          </a:bodyPr>
          <a:lstStyle xmlns:a="http://schemas.openxmlformats.org/drawingml/2006/main">
            <a:defPPr algn="l">
              <a:defRPr sz="1650" b="1">
                <a:solidFill>
                  <a:srgbClr val="8EF0C7"/>
                </a:solidFill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l">
              <a:defRPr sz="1650" b="1">
                <a:solidFill>
                  <a:srgbClr val="8EF0C7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650" b="1">
                <a:solidFill>
                  <a:srgbClr val="8EF0C7"/>
                </a:solidFill>
                <a:latin typeface="Microsoft YaHei"/>
                <a:ea typeface="Microsoft YaHei"/>
                <a:cs typeface="Microsoft YaHei"/>
              </a:rPr>
              <a:t>按功率限制充电</a:t>
            </a:r>
          </a:p>
        </p:txBody>
      </p:sp>
      <p:sp>
        <p:nvSpPr>
          <p:cNvPr id="13" name="不超过裁判系统允许的输入功率">
            <a:extLst xmlns:a="http://schemas.openxmlformats.org/drawingml/2006/main">
              <a:ext uri="{FF2B5EF4-FFF2-40B4-BE49-F238E27FC236}">
                <a16:creationId xmlns:a16="http://schemas.microsoft.com/office/drawing/2014/main" id="{46BC8BD6-3CA7-4AEA-BEF6-A02381C600D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609850" y="5715000"/>
            <a:ext cx="3638550" cy="2571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ctr">
            <a:noAutofit/>
          </a:bodyPr>
          <a:lstStyle xmlns:a="http://schemas.openxmlformats.org/drawingml/2006/main">
            <a:defPPr algn="l">
              <a:defRPr sz="1275" b="0">
                <a:solidFill>
                  <a:srgbClr val="A7B6C9"/>
                </a:solidFill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l">
              <a:defRPr sz="1275" b="0">
                <a:solidFill>
                  <a:srgbClr val="A7B6C9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75" b="0">
                <a:solidFill>
                  <a:srgbClr val="A7B6C9"/>
                </a:solidFill>
                <a:latin typeface="Microsoft YaHei"/>
                <a:ea typeface="Microsoft YaHei"/>
                <a:cs typeface="Microsoft YaHei"/>
              </a:rPr>
              <a:t>不超过裁判系统允许的输入功率</a:t>
            </a:r>
          </a:p>
        </p:txBody>
      </p:sp>
      <p:sp>
        <p:nvSpPr>
          <p:cNvPr id="14" name="小陀螺时放电">
            <a:extLst xmlns:a="http://schemas.openxmlformats.org/drawingml/2006/main">
              <a:ext uri="{FF2B5EF4-FFF2-40B4-BE49-F238E27FC236}">
                <a16:creationId xmlns:a16="http://schemas.microsoft.com/office/drawing/2014/main" id="{EA98B573-B0D4-4617-9B8F-D514DB3FF45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610350" y="5715000"/>
            <a:ext cx="2247900" cy="2571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ctr">
            <a:noAutofit/>
          </a:bodyPr>
          <a:lstStyle xmlns:a="http://schemas.openxmlformats.org/drawingml/2006/main">
            <a:defPPr algn="l">
              <a:defRPr sz="1650" b="1">
                <a:solidFill>
                  <a:srgbClr val="FFB86B"/>
                </a:solidFill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l">
              <a:defRPr sz="1650" b="1">
                <a:solidFill>
                  <a:srgbClr val="FFB86B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650" b="1">
                <a:solidFill>
                  <a:srgbClr val="FFB86B"/>
                </a:solidFill>
                <a:latin typeface="Microsoft YaHei"/>
                <a:ea typeface="Microsoft YaHei"/>
                <a:cs typeface="Microsoft YaHei"/>
              </a:rPr>
              <a:t>小陀螺时放电</a:t>
            </a:r>
          </a:p>
        </p:txBody>
      </p:sp>
      <p:sp>
        <p:nvSpPr>
          <p:cNvPr id="15" name="向底盘补充瞬时功率">
            <a:extLst xmlns:a="http://schemas.openxmlformats.org/drawingml/2006/main">
              <a:ext uri="{FF2B5EF4-FFF2-40B4-BE49-F238E27FC236}">
                <a16:creationId xmlns:a16="http://schemas.microsoft.com/office/drawing/2014/main" id="{AA770CF2-EA73-4E97-95DE-5D1A7A94522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24900" y="5715000"/>
            <a:ext cx="2781300" cy="2571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ctr">
            <a:noAutofit/>
          </a:bodyPr>
          <a:lstStyle xmlns:a="http://schemas.openxmlformats.org/drawingml/2006/main">
            <a:defPPr algn="l">
              <a:defRPr sz="1275" b="0">
                <a:solidFill>
                  <a:srgbClr val="A7B6C9"/>
                </a:solidFill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l">
              <a:defRPr sz="1275" b="0">
                <a:solidFill>
                  <a:srgbClr val="A7B6C9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75" b="0">
                <a:solidFill>
                  <a:srgbClr val="A7B6C9"/>
                </a:solidFill>
                <a:latin typeface="Microsoft YaHei"/>
                <a:ea typeface="Microsoft YaHei"/>
                <a:cs typeface="Microsoft YaHei"/>
              </a:rPr>
              <a:t>向底盘补充瞬时功率</a:t>
            </a:r>
          </a:p>
        </p:txBody>
      </p:sp>
      <p:sp>
        <p:nvSpPr>
          <p:cNvPr id="16" name="图源：PnX 战队 RoboMaster 开源帖及 G4SC5.5 工程文档">
            <a:extLst xmlns:a="http://schemas.openxmlformats.org/drawingml/2006/main">
              <a:ext uri="{FF2B5EF4-FFF2-40B4-BE49-F238E27FC236}">
                <a16:creationId xmlns:a16="http://schemas.microsoft.com/office/drawing/2014/main" id="{AF513C3E-2624-42C8-9E79-139B0EFB72F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6134100"/>
            <a:ext cx="10820400" cy="190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ctr">
            <a:noAutofit/>
          </a:bodyPr>
          <a:lstStyle xmlns:a="http://schemas.openxmlformats.org/drawingml/2006/main">
            <a:defPPr algn="l">
              <a:defRPr sz="900" b="0">
                <a:solidFill>
                  <a:srgbClr val="70839C"/>
                </a:solidFill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l">
              <a:defRPr sz="900" b="0">
                <a:solidFill>
                  <a:srgbClr val="70839C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00" b="0">
                <a:solidFill>
                  <a:srgbClr val="70839C"/>
                </a:solidFill>
                <a:latin typeface="Microsoft YaHei"/>
                <a:ea typeface="Microsoft YaHei"/>
                <a:cs typeface="Microsoft YaHei"/>
              </a:rPr>
              <a:t>图源：PnX 战队 RoboMaster 开源帖及 G4SC5.5 工程文档</a:t>
            </a:r>
          </a:p>
        </p:txBody>
      </p:sp>
    </p:spTree>
    <p:extLst>
      <p:ext uri="{BB962C8B-B14F-4D97-AF65-F5344CB8AC3E}">
        <p14:creationId xmlns:p14="http://schemas.microsoft.com/office/powerpoint/2010/main" val="748571394"/>
      </p:ext>
    </p:extLst>
  </p:cSld>
  <p:transition spd="med" advClick="1">
    <p:fade/>
  </p:transition>
  <p:timing xmlns:p="http://schemas.openxmlformats.org/presentationml/2006/main" xmlns:a="http://schemas.openxmlformats.org/drawingml/2006/main" xmlns:r="http://schemas.openxmlformats.org/officeDocument/2006/relationships"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35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35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350"/>
                            </p:stCondLst>
                            <p:childTnLst>
                              <p:par>
                                <p:cTn id="12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45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45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45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45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45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4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2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4" dur="4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9" dur="4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0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4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/>
      <p:bldP spid="8" grpId="0"/>
      <p:bldP spid="11" grpId="0"/>
      <p:bldP spid="12" grpId="0"/>
      <p:bldP spid="13" grpId="0"/>
      <p:bldP spid="14" grpId="0"/>
      <p:bldP spid="15" grpId="0"/>
    </p:bldLst>
  </p:timing>
</p:sld>
</file>

<file path=ppt/slides/slide5.xml><?xml version="1.0" encoding="utf-8"?>
<p:sld xmlns:p="http://schemas.openxmlformats.org/presentationml/2006/main">
  <p:cSld>
    <p:bg>
      <p:bgPr>
        <a:solidFill xmlns:a="http://schemas.openxmlformats.org/drawingml/2006/main">
          <a:srgbClr val="0A122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6" name="03 / BUCK-BOOST">
            <a:extLst xmlns:a="http://schemas.openxmlformats.org/drawingml/2006/main">
              <a:ext uri="{FF2B5EF4-FFF2-40B4-BE49-F238E27FC236}">
                <a16:creationId xmlns:a16="http://schemas.microsoft.com/office/drawing/2014/main" id="{CD67BCEA-7A1B-4E22-A6E8-47069E28191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476250"/>
            <a:ext cx="8572500" cy="2190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ctr">
            <a:noAutofit/>
          </a:bodyPr>
          <a:lstStyle xmlns:a="http://schemas.openxmlformats.org/drawingml/2006/main">
            <a:defPPr algn="l">
              <a:defRPr sz="975" b="1">
                <a:solidFill>
                  <a:srgbClr val="8EF0C7"/>
                </a:solidFill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l">
              <a:defRPr sz="975" b="1">
                <a:solidFill>
                  <a:srgbClr val="8EF0C7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8EF0C7"/>
                </a:solidFill>
                <a:latin typeface="Microsoft YaHei"/>
                <a:ea typeface="Microsoft YaHei"/>
                <a:cs typeface="Microsoft YaHei"/>
              </a:rPr>
              <a:t>03 / BUCK-BOOST</a:t>
            </a:r>
          </a:p>
        </p:txBody>
      </p:sp>
      <p:sp>
        <p:nvSpPr>
          <p:cNvPr id="2" name="四开关 Buck-Boost 的主回路">
            <a:extLst xmlns:a="http://schemas.openxmlformats.org/drawingml/2006/main">
              <a:ext uri="{FF2B5EF4-FFF2-40B4-BE49-F238E27FC236}">
                <a16:creationId xmlns:a16="http://schemas.microsoft.com/office/drawing/2014/main" id="{DD2D32C6-7797-4A19-8AB2-227BEC5DAF9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790575"/>
            <a:ext cx="10820400" cy="590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ctr">
            <a:noAutofit/>
          </a:bodyPr>
          <a:lstStyle xmlns:a="http://schemas.openxmlformats.org/drawingml/2006/main">
            <a:defPPr algn="l">
              <a:defRPr sz="2700" b="1">
                <a:solidFill>
                  <a:srgbClr val="F5F8FC"/>
                </a:solidFill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l">
              <a:defRPr sz="2700" b="1">
                <a:solidFill>
                  <a:srgbClr val="F5F8FC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700" b="1">
                <a:solidFill>
                  <a:srgbClr val="F5F8FC"/>
                </a:solidFill>
                <a:latin typeface="Microsoft YaHei"/>
                <a:ea typeface="Microsoft YaHei"/>
                <a:cs typeface="Microsoft YaHei"/>
              </a:rPr>
              <a:t>四开关 Buck-Boost 的主回路</a:t>
            </a:r>
          </a:p>
        </p:txBody>
      </p:sp>
      <p:sp>
        <p:nvSpPr>
          <p:cNvPr id="3" name="PnX 开源超电控制板 G4SC5.5，原理图节选。">
            <a:extLst xmlns:a="http://schemas.openxmlformats.org/drawingml/2006/main">
              <a:ext uri="{FF2B5EF4-FFF2-40B4-BE49-F238E27FC236}">
                <a16:creationId xmlns:a16="http://schemas.microsoft.com/office/drawing/2014/main" id="{73F603F1-93CE-4AB8-BF84-E3B5A5AC63F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1438275"/>
            <a:ext cx="1082040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ctr">
            <a:noAutofit/>
          </a:bodyPr>
          <a:lstStyle xmlns:a="http://schemas.openxmlformats.org/drawingml/2006/main">
            <a:defPPr algn="l">
              <a:defRPr sz="1425" b="0">
                <a:solidFill>
                  <a:srgbClr val="A7B6C9"/>
                </a:solidFill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l">
              <a:defRPr sz="1425" b="0">
                <a:solidFill>
                  <a:srgbClr val="A7B6C9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425" b="0">
                <a:solidFill>
                  <a:srgbClr val="A7B6C9"/>
                </a:solidFill>
                <a:latin typeface="Microsoft YaHei"/>
                <a:ea typeface="Microsoft YaHei"/>
                <a:cs typeface="Microsoft YaHei"/>
              </a:rPr>
              <a:t>PnX 开源超电控制板 G4SC5.5，原理图节选。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E763952C-8823-420D-AB46-06CB06EF62B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6429375"/>
            <a:ext cx="10820400" cy="953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9525">
            <a:solidFill>
              <a:srgbClr val="29445F"/>
            </a:solidFill>
            <a:prstDash val="solid"/>
          </a:ln>
        </p:spPr>
      </p:sp>
      <p:sp>
        <p:nvSpPr>
          <p:cNvPr id="5" name="重山战队 · 硬件组招新">
            <a:extLst xmlns:a="http://schemas.openxmlformats.org/drawingml/2006/main">
              <a:ext uri="{FF2B5EF4-FFF2-40B4-BE49-F238E27FC236}">
                <a16:creationId xmlns:a16="http://schemas.microsoft.com/office/drawing/2014/main" id="{E3464CDC-CE0D-4F87-BE6E-439A4495505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6553200"/>
            <a:ext cx="342900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ctr">
            <a:noAutofit/>
          </a:bodyPr>
          <a:lstStyle xmlns:a="http://schemas.openxmlformats.org/drawingml/2006/main">
            <a:defPPr algn="l">
              <a:defRPr sz="900" b="1">
                <a:solidFill>
                  <a:srgbClr val="70839C"/>
                </a:solidFill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l">
              <a:defRPr sz="900" b="1">
                <a:solidFill>
                  <a:srgbClr val="70839C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00" b="1">
                <a:solidFill>
                  <a:srgbClr val="70839C"/>
                </a:solidFill>
                <a:latin typeface="Microsoft YaHei"/>
                <a:ea typeface="Microsoft YaHei"/>
                <a:cs typeface="Microsoft YaHei"/>
              </a:rPr>
              <a:t>重山战队 · 硬件组招新</a:t>
            </a:r>
          </a:p>
        </p:txBody>
      </p:sp>
      <p:sp>
        <p:nvSpPr>
          <p:cNvPr id="6" name="05">
            <a:extLst xmlns:a="http://schemas.openxmlformats.org/drawingml/2006/main">
              <a:ext uri="{FF2B5EF4-FFF2-40B4-BE49-F238E27FC236}">
                <a16:creationId xmlns:a16="http://schemas.microsoft.com/office/drawing/2014/main" id="{BFE13E4B-4BDF-4416-8AA6-FF2A17C9445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934700" y="6534150"/>
            <a:ext cx="571500" cy="190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ctr">
            <a:noAutofit/>
          </a:bodyPr>
          <a:lstStyle xmlns:a="http://schemas.openxmlformats.org/drawingml/2006/main">
            <a:defPPr algn="r">
              <a:defRPr sz="975" b="1">
                <a:solidFill>
                  <a:srgbClr val="70839C"/>
                </a:solidFill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r">
              <a:defRPr sz="975" b="1">
                <a:solidFill>
                  <a:srgbClr val="70839C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70839C"/>
                </a:solidFill>
                <a:latin typeface="Microsoft YaHei"/>
                <a:ea typeface="Microsoft YaHei"/>
                <a:cs typeface="Microsoft YaHei"/>
              </a:rPr>
              <a:t>05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86C7A206-6372-402F-BE57-77C0F0280CB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2000250"/>
            <a:ext cx="10820400" cy="3057525"/>
          </a:xfrm>
          <a:prstGeom xmlns:a="http://schemas.openxmlformats.org/drawingml/2006/main" prst="roundRect">
            <a:avLst>
              <a:gd name="adj" fmla="val 4984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BFCBD5"/>
            </a:solidFill>
            <a:prstDash val="solid"/>
          </a:ln>
        </p:spPr>
      </p:sp>
      <p:pic>
        <p:nvPic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7AA8F9AC-8469-4E8A-8C76-D47132F0A854}"/>
              </a:ext>
            </a:extLst>
          </p:cNvPr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c9cfc18c590f42a7"/>
          <a:srcRect xmlns:a="http://schemas.openxmlformats.org/drawingml/2006/main" l="7500" t="7000" r="7000" b="59000"/>
          <a:stretch xmlns:a="http://schemas.openxmlformats.org/drawingml/2006/main"/>
        </p:blipFill>
        <p:spPr>
          <a:xfrm xmlns:a="http://schemas.openxmlformats.org/drawingml/2006/main">
            <a:off x="847725" y="2133600"/>
            <a:ext cx="10496550" cy="2790825"/>
          </a:xfrm>
          <a:prstGeom xmlns:a="http://schemas.openxmlformats.org/drawingml/2006/main" prst="rect">
            <a:avLst/>
          </a:prstGeom>
        </p:spPr>
      </p:pic>
      <p:sp>
        <p:nvSpPr>
          <p:cNvPr id="9" name="两个半桥">
            <a:extLst xmlns:a="http://schemas.openxmlformats.org/drawingml/2006/main">
              <a:ext uri="{FF2B5EF4-FFF2-40B4-BE49-F238E27FC236}">
                <a16:creationId xmlns:a16="http://schemas.microsoft.com/office/drawing/2014/main" id="{8081C0FB-5A83-40D6-AC0A-C38D5C451CE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5238750"/>
            <a:ext cx="3095625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ctr">
            <a:noAutofit/>
          </a:bodyPr>
          <a:lstStyle xmlns:a="http://schemas.openxmlformats.org/drawingml/2006/main">
            <a:defPPr algn="l">
              <a:defRPr sz="1725" b="1">
                <a:solidFill>
                  <a:srgbClr val="6BD6FF"/>
                </a:solidFill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l">
              <a:defRPr sz="1725" b="1">
                <a:solidFill>
                  <a:srgbClr val="6BD6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725" b="1">
                <a:solidFill>
                  <a:srgbClr val="6BD6FF"/>
                </a:solidFill>
                <a:latin typeface="Microsoft YaHei"/>
                <a:ea typeface="Microsoft YaHei"/>
                <a:cs typeface="Microsoft YaHei"/>
              </a:rPr>
              <a:t>两个半桥</a:t>
            </a:r>
          </a:p>
        </p:txBody>
      </p:sp>
      <p:sp>
        <p:nvSpPr>
          <p:cNvPr id="10" name="Q1 / Q4 与 Q3 / Q5&#10;分别构成两侧半桥">
            <a:extLst xmlns:a="http://schemas.openxmlformats.org/drawingml/2006/main">
              <a:ext uri="{FF2B5EF4-FFF2-40B4-BE49-F238E27FC236}">
                <a16:creationId xmlns:a16="http://schemas.microsoft.com/office/drawing/2014/main" id="{DC22768F-3E28-473D-8EBE-7CFA3FD2732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5600700"/>
            <a:ext cx="3095625" cy="5810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l">
              <a:defRPr sz="1425" b="0">
                <a:solidFill>
                  <a:srgbClr val="A7B6C9"/>
                </a:solidFill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l">
              <a:defRPr sz="1425" b="0">
                <a:solidFill>
                  <a:srgbClr val="A7B6C9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425" b="0">
                <a:solidFill>
                  <a:srgbClr val="A7B6C9"/>
                </a:solidFill>
                <a:latin typeface="Microsoft YaHei"/>
                <a:ea typeface="Microsoft YaHei"/>
                <a:cs typeface="Microsoft YaHei"/>
              </a:rPr>
              <a:t>Q1 / Q4 与 Q3 / Q5</a:t>
            </a:r>
          </a:p>
          <a:p xmlns:a="http://schemas.openxmlformats.org/drawingml/2006/main">
            <a:pPr algn="l">
              <a:defRPr sz="1425" b="0">
                <a:solidFill>
                  <a:srgbClr val="A7B6C9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425" b="0">
                <a:solidFill>
                  <a:srgbClr val="A7B6C9"/>
                </a:solidFill>
                <a:latin typeface="Microsoft YaHei"/>
                <a:ea typeface="Microsoft YaHei"/>
                <a:cs typeface="Microsoft YaHei"/>
              </a:rPr>
              <a:t>分别构成两侧半桥</a:t>
            </a:r>
          </a:p>
        </p:txBody>
      </p:sp>
      <p:sp>
        <p:nvSpPr>
          <p:cNvPr id="11" name="中间电感">
            <a:extLst xmlns:a="http://schemas.openxmlformats.org/drawingml/2006/main">
              <a:ext uri="{FF2B5EF4-FFF2-40B4-BE49-F238E27FC236}">
                <a16:creationId xmlns:a16="http://schemas.microsoft.com/office/drawing/2014/main" id="{C5C530C6-17DE-41AB-9B3D-4D12C5DFD43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229100" y="5238750"/>
            <a:ext cx="3095625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ctr">
            <a:noAutofit/>
          </a:bodyPr>
          <a:lstStyle xmlns:a="http://schemas.openxmlformats.org/drawingml/2006/main">
            <a:defPPr algn="l">
              <a:defRPr sz="1725" b="1">
                <a:solidFill>
                  <a:srgbClr val="8EF0C7"/>
                </a:solidFill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l">
              <a:defRPr sz="1725" b="1">
                <a:solidFill>
                  <a:srgbClr val="8EF0C7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725" b="1">
                <a:solidFill>
                  <a:srgbClr val="8EF0C7"/>
                </a:solidFill>
                <a:latin typeface="Microsoft YaHei"/>
                <a:ea typeface="Microsoft YaHei"/>
                <a:cs typeface="Microsoft YaHei"/>
              </a:rPr>
              <a:t>中间电感</a:t>
            </a:r>
          </a:p>
        </p:txBody>
      </p:sp>
      <p:sp>
        <p:nvSpPr>
          <p:cNvPr id="12" name="L3 连接两个开关节点&#10;承担储能与能量传递">
            <a:extLst xmlns:a="http://schemas.openxmlformats.org/drawingml/2006/main">
              <a:ext uri="{FF2B5EF4-FFF2-40B4-BE49-F238E27FC236}">
                <a16:creationId xmlns:a16="http://schemas.microsoft.com/office/drawing/2014/main" id="{C83C2144-5297-4B43-B064-36A18F3DF91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229100" y="5600700"/>
            <a:ext cx="3095625" cy="5810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l">
              <a:defRPr sz="1425" b="0">
                <a:solidFill>
                  <a:srgbClr val="A7B6C9"/>
                </a:solidFill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l">
              <a:defRPr sz="1425" b="0">
                <a:solidFill>
                  <a:srgbClr val="A7B6C9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425" b="0">
                <a:solidFill>
                  <a:srgbClr val="A7B6C9"/>
                </a:solidFill>
                <a:latin typeface="Microsoft YaHei"/>
                <a:ea typeface="Microsoft YaHei"/>
                <a:cs typeface="Microsoft YaHei"/>
              </a:rPr>
              <a:t>L3 连接两个开关节点</a:t>
            </a:r>
          </a:p>
          <a:p xmlns:a="http://schemas.openxmlformats.org/drawingml/2006/main">
            <a:pPr algn="l">
              <a:defRPr sz="1425" b="0">
                <a:solidFill>
                  <a:srgbClr val="A7B6C9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425" b="0">
                <a:solidFill>
                  <a:srgbClr val="A7B6C9"/>
                </a:solidFill>
                <a:latin typeface="Microsoft YaHei"/>
                <a:ea typeface="Microsoft YaHei"/>
                <a:cs typeface="Microsoft YaHei"/>
              </a:rPr>
              <a:t>承担储能与能量传递</a:t>
            </a:r>
          </a:p>
        </p:txBody>
      </p:sp>
      <p:sp>
        <p:nvSpPr>
          <p:cNvPr id="13" name="后续要学习的内容">
            <a:extLst xmlns:a="http://schemas.openxmlformats.org/drawingml/2006/main">
              <a:ext uri="{FF2B5EF4-FFF2-40B4-BE49-F238E27FC236}">
                <a16:creationId xmlns:a16="http://schemas.microsoft.com/office/drawing/2014/main" id="{B727C405-1FC1-4FDA-B856-BEAEC44F2DF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34325" y="5238750"/>
            <a:ext cx="3571875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ctr">
            <a:noAutofit/>
          </a:bodyPr>
          <a:lstStyle xmlns:a="http://schemas.openxmlformats.org/drawingml/2006/main">
            <a:defPPr algn="l">
              <a:defRPr sz="1725" b="1">
                <a:solidFill>
                  <a:srgbClr val="FFB86B"/>
                </a:solidFill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l">
              <a:defRPr sz="1725" b="1">
                <a:solidFill>
                  <a:srgbClr val="FFB86B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725" b="1">
                <a:solidFill>
                  <a:srgbClr val="FFB86B"/>
                </a:solidFill>
                <a:latin typeface="Microsoft YaHei"/>
                <a:ea typeface="Microsoft YaHei"/>
                <a:cs typeface="Microsoft YaHei"/>
              </a:rPr>
              <a:t>后续要学习的内容</a:t>
            </a:r>
          </a:p>
        </p:txBody>
      </p:sp>
      <p:sp>
        <p:nvSpPr>
          <p:cNvPr id="14" name="栅极驱动与死区&#10;电压电流采样、限流与保护">
            <a:extLst xmlns:a="http://schemas.openxmlformats.org/drawingml/2006/main">
              <a:ext uri="{FF2B5EF4-FFF2-40B4-BE49-F238E27FC236}">
                <a16:creationId xmlns:a16="http://schemas.microsoft.com/office/drawing/2014/main" id="{9B03889F-833C-4917-BAA3-7AB6A7F4B31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34325" y="5600700"/>
            <a:ext cx="3571875" cy="5810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l">
              <a:defRPr sz="1425" b="0">
                <a:solidFill>
                  <a:srgbClr val="A7B6C9"/>
                </a:solidFill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l">
              <a:defRPr sz="1425" b="0">
                <a:solidFill>
                  <a:srgbClr val="A7B6C9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425" b="0">
                <a:solidFill>
                  <a:srgbClr val="A7B6C9"/>
                </a:solidFill>
                <a:latin typeface="Microsoft YaHei"/>
                <a:ea typeface="Microsoft YaHei"/>
                <a:cs typeface="Microsoft YaHei"/>
              </a:rPr>
              <a:t>栅极驱动与死区</a:t>
            </a:r>
          </a:p>
          <a:p xmlns:a="http://schemas.openxmlformats.org/drawingml/2006/main">
            <a:pPr algn="l">
              <a:defRPr sz="1425" b="0">
                <a:solidFill>
                  <a:srgbClr val="A7B6C9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425" b="0">
                <a:solidFill>
                  <a:srgbClr val="A7B6C9"/>
                </a:solidFill>
                <a:latin typeface="Microsoft YaHei"/>
                <a:ea typeface="Microsoft YaHei"/>
                <a:cs typeface="Microsoft YaHei"/>
              </a:rPr>
              <a:t>电压电流采样、限流与保护</a:t>
            </a:r>
          </a:p>
        </p:txBody>
      </p:sp>
      <p:sp>
        <p:nvSpPr>
          <p:cNvPr id="15" name="图源：PnX，SCH_G4SC5.5_2025-06-03.pdf，第 3 页主回路">
            <a:extLst xmlns:a="http://schemas.openxmlformats.org/drawingml/2006/main">
              <a:ext uri="{FF2B5EF4-FFF2-40B4-BE49-F238E27FC236}">
                <a16:creationId xmlns:a16="http://schemas.microsoft.com/office/drawing/2014/main" id="{A5139B2C-D2D7-428B-932F-CA3A23D86F2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6134100"/>
            <a:ext cx="10820400" cy="190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ctr">
            <a:noAutofit/>
          </a:bodyPr>
          <a:lstStyle xmlns:a="http://schemas.openxmlformats.org/drawingml/2006/main">
            <a:defPPr algn="l">
              <a:defRPr sz="900" b="0">
                <a:solidFill>
                  <a:srgbClr val="70839C"/>
                </a:solidFill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l">
              <a:defRPr sz="900" b="0">
                <a:solidFill>
                  <a:srgbClr val="70839C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00" b="0">
                <a:solidFill>
                  <a:srgbClr val="70839C"/>
                </a:solidFill>
                <a:latin typeface="Microsoft YaHei"/>
                <a:ea typeface="Microsoft YaHei"/>
                <a:cs typeface="Microsoft YaHei"/>
              </a:rPr>
              <a:t>图源：PnX，SCH_G4SC5.5_2025-06-03.pdf，第 3 页主回路</a:t>
            </a:r>
          </a:p>
        </p:txBody>
      </p:sp>
    </p:spTree>
    <p:extLst>
      <p:ext uri="{BB962C8B-B14F-4D97-AF65-F5344CB8AC3E}">
        <p14:creationId xmlns:p14="http://schemas.microsoft.com/office/powerpoint/2010/main" val="1461733345"/>
      </p:ext>
    </p:extLst>
  </p:cSld>
  <p:transition spd="med" advClick="1">
    <p:fade/>
  </p:transition>
  <p:timing xmlns:p="http://schemas.openxmlformats.org/presentationml/2006/main" xmlns:a="http://schemas.openxmlformats.org/drawingml/2006/main" xmlns:r="http://schemas.openxmlformats.org/officeDocument/2006/relationships"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35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35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350"/>
                            </p:stCondLst>
                            <p:childTnLst>
                              <p:par>
                                <p:cTn id="12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45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45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4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4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0" dur="4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3" dur="4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4" fill="hold">
                      <p:stCondLst>
                        <p:cond delay="indefinite"/>
                      </p:stCondLst>
                      <p:childTnLst>
                        <p:par>
                          <p:cTn id="35" fill="hold">
                            <p:stCondLst>
                              <p:cond delay="0"/>
                            </p:stCondLst>
                            <p:childTnLst>
                              <p:par>
                                <p:cTn id="36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8" dur="4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9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1" dur="4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/>
      <p:bldP spid="9" grpId="0"/>
      <p:bldP spid="10" grpId="0"/>
      <p:bldP spid="11" grpId="0"/>
      <p:bldP spid="12" grpId="0"/>
      <p:bldP spid="13" grpId="0"/>
      <p:bldP spid="14" grpId="0"/>
    </p:bldLst>
  </p:timing>
</p:sld>
</file>

<file path=ppt/slides/slide6.xml><?xml version="1.0" encoding="utf-8"?>
<p:sld xmlns:p="http://schemas.openxmlformats.org/presentationml/2006/main">
  <p:cSld>
    <p:bg>
      <p:bgPr>
        <a:solidFill xmlns:a="http://schemas.openxmlformats.org/drawingml/2006/main">
          <a:srgbClr val="0A122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30" name="04 / PCB DESIGN">
            <a:extLst xmlns:a="http://schemas.openxmlformats.org/drawingml/2006/main">
              <a:ext uri="{FF2B5EF4-FFF2-40B4-BE49-F238E27FC236}">
                <a16:creationId xmlns:a16="http://schemas.microsoft.com/office/drawing/2014/main" id="{DAFE4B17-2B17-4BC0-B9D0-82DF8CA94ED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476250"/>
            <a:ext cx="8572500" cy="2190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ctr">
            <a:noAutofit/>
          </a:bodyPr>
          <a:lstStyle xmlns:a="http://schemas.openxmlformats.org/drawingml/2006/main">
            <a:defPPr algn="l">
              <a:defRPr sz="975" b="1">
                <a:solidFill>
                  <a:srgbClr val="8EF0C7"/>
                </a:solidFill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l">
              <a:defRPr sz="975" b="1">
                <a:solidFill>
                  <a:srgbClr val="8EF0C7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8EF0C7"/>
                </a:solidFill>
                <a:latin typeface="Microsoft YaHei"/>
                <a:ea typeface="Microsoft YaHei"/>
                <a:cs typeface="Microsoft YaHei"/>
              </a:rPr>
              <a:t>04 / PCB DESIGN</a:t>
            </a:r>
          </a:p>
        </p:txBody>
      </p:sp>
      <p:sp>
        <p:nvSpPr>
          <p:cNvPr id="2" name="PCB 设计">
            <a:extLst xmlns:a="http://schemas.openxmlformats.org/drawingml/2006/main">
              <a:ext uri="{FF2B5EF4-FFF2-40B4-BE49-F238E27FC236}">
                <a16:creationId xmlns:a16="http://schemas.microsoft.com/office/drawing/2014/main" id="{CCDC2257-0916-48A4-B635-C56F5C96F0D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790575"/>
            <a:ext cx="10820400" cy="590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ctr">
            <a:noAutofit/>
          </a:bodyPr>
          <a:lstStyle xmlns:a="http://schemas.openxmlformats.org/drawingml/2006/main">
            <a:defPPr algn="l">
              <a:defRPr sz="2700" b="1">
                <a:solidFill>
                  <a:srgbClr val="F5F8FC"/>
                </a:solidFill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l">
              <a:defRPr sz="2700" b="1">
                <a:solidFill>
                  <a:srgbClr val="F5F8FC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700" b="1">
                <a:solidFill>
                  <a:srgbClr val="F5F8FC"/>
                </a:solidFill>
                <a:latin typeface="Microsoft YaHei"/>
                <a:ea typeface="Microsoft YaHei"/>
                <a:cs typeface="Microsoft YaHei"/>
              </a:rPr>
              <a:t>PCB 设计</a:t>
            </a:r>
          </a:p>
        </p:txBody>
      </p:sp>
      <p:sp>
        <p:nvSpPr>
          <p:cNvPr id="3" name="嘉立创 EDA：原理图、封装、placement、layout、DRC。">
            <a:extLst xmlns:a="http://schemas.openxmlformats.org/drawingml/2006/main">
              <a:ext uri="{FF2B5EF4-FFF2-40B4-BE49-F238E27FC236}">
                <a16:creationId xmlns:a16="http://schemas.microsoft.com/office/drawing/2014/main" id="{C326C5D3-5E49-483B-A725-95B5A5A0CA7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1438275"/>
            <a:ext cx="1082040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ctr">
            <a:noAutofit/>
          </a:bodyPr>
          <a:lstStyle xmlns:a="http://schemas.openxmlformats.org/drawingml/2006/main">
            <a:defPPr algn="l">
              <a:defRPr sz="1425" b="0">
                <a:solidFill>
                  <a:srgbClr val="A7B6C9"/>
                </a:solidFill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l">
              <a:defRPr sz="1425" b="0">
                <a:solidFill>
                  <a:srgbClr val="A7B6C9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425" b="0">
                <a:solidFill>
                  <a:srgbClr val="A7B6C9"/>
                </a:solidFill>
                <a:latin typeface="Microsoft YaHei"/>
                <a:ea typeface="Microsoft YaHei"/>
                <a:cs typeface="Microsoft YaHei"/>
              </a:rPr>
              <a:t>嘉立创 EDA：原理图、封装、placement、layout、DRC。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BAE74747-A087-42F2-A43B-10302FCA404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6429375"/>
            <a:ext cx="10820400" cy="953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9525">
            <a:solidFill>
              <a:srgbClr val="29445F"/>
            </a:solidFill>
            <a:prstDash val="solid"/>
          </a:ln>
        </p:spPr>
      </p:sp>
      <p:sp>
        <p:nvSpPr>
          <p:cNvPr id="5" name="重山战队 · 硬件组招新">
            <a:extLst xmlns:a="http://schemas.openxmlformats.org/drawingml/2006/main">
              <a:ext uri="{FF2B5EF4-FFF2-40B4-BE49-F238E27FC236}">
                <a16:creationId xmlns:a16="http://schemas.microsoft.com/office/drawing/2014/main" id="{6919619E-C730-46D8-857C-5697DFA0554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6553200"/>
            <a:ext cx="342900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ctr">
            <a:noAutofit/>
          </a:bodyPr>
          <a:lstStyle xmlns:a="http://schemas.openxmlformats.org/drawingml/2006/main">
            <a:defPPr algn="l">
              <a:defRPr sz="900" b="1">
                <a:solidFill>
                  <a:srgbClr val="70839C"/>
                </a:solidFill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l">
              <a:defRPr sz="900" b="1">
                <a:solidFill>
                  <a:srgbClr val="70839C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00" b="1">
                <a:solidFill>
                  <a:srgbClr val="70839C"/>
                </a:solidFill>
                <a:latin typeface="Microsoft YaHei"/>
                <a:ea typeface="Microsoft YaHei"/>
                <a:cs typeface="Microsoft YaHei"/>
              </a:rPr>
              <a:t>重山战队 · 硬件组招新</a:t>
            </a:r>
          </a:p>
        </p:txBody>
      </p:sp>
      <p:sp>
        <p:nvSpPr>
          <p:cNvPr id="6" name="06">
            <a:extLst xmlns:a="http://schemas.openxmlformats.org/drawingml/2006/main">
              <a:ext uri="{FF2B5EF4-FFF2-40B4-BE49-F238E27FC236}">
                <a16:creationId xmlns:a16="http://schemas.microsoft.com/office/drawing/2014/main" id="{41527A78-E0D9-452B-8F74-348A4B8ECA9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934700" y="6534150"/>
            <a:ext cx="571500" cy="190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ctr">
            <a:noAutofit/>
          </a:bodyPr>
          <a:lstStyle xmlns:a="http://schemas.openxmlformats.org/drawingml/2006/main">
            <a:defPPr algn="r">
              <a:defRPr sz="975" b="1">
                <a:solidFill>
                  <a:srgbClr val="70839C"/>
                </a:solidFill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r">
              <a:defRPr sz="975" b="1">
                <a:solidFill>
                  <a:srgbClr val="70839C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70839C"/>
                </a:solidFill>
                <a:latin typeface="Microsoft YaHei"/>
                <a:ea typeface="Microsoft YaHei"/>
                <a:cs typeface="Microsoft YaHei"/>
              </a:rPr>
              <a:t>06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590308EF-15B0-42A3-928D-88C579A1C54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2038350"/>
            <a:ext cx="4876800" cy="3562350"/>
          </a:xfrm>
          <a:prstGeom xmlns:a="http://schemas.openxmlformats.org/drawingml/2006/main" prst="roundRect">
            <a:avLst>
              <a:gd name="adj" fmla="val 4278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BFCBD5"/>
            </a:solidFill>
            <a:prstDash val="solid"/>
          </a:ln>
        </p:spPr>
      </p:sp>
      <p:pic>
        <p:nvPic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B82E27A4-A56C-4E33-9B2D-CCE3E5715F81}"/>
              </a:ext>
            </a:extLst>
          </p:cNvPr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5b780ba97ecb4c76"/>
          <a:stretch xmlns:a="http://schemas.openxmlformats.org/drawingml/2006/main"/>
        </p:blipFill>
        <p:spPr>
          <a:xfrm xmlns:a="http://schemas.openxmlformats.org/drawingml/2006/main" rot="5400000">
            <a:off x="1657350" y="1719799"/>
            <a:ext cx="2895600" cy="4180403"/>
          </a:xfrm>
          <a:prstGeom xmlns:a="http://schemas.openxmlformats.org/drawingml/2006/main" prst="rect">
            <a:avLst/>
          </a:prstGeom>
        </p:spPr>
      </p:pic>
      <p:sp>
        <p:nvSpPr>
          <p:cNvPr id="9" name="RoboMaster C 型官方顶层位号图">
            <a:extLst xmlns:a="http://schemas.openxmlformats.org/drawingml/2006/main">
              <a:ext uri="{FF2B5EF4-FFF2-40B4-BE49-F238E27FC236}">
                <a16:creationId xmlns:a16="http://schemas.microsoft.com/office/drawing/2014/main" id="{C8949C86-F403-4B23-B761-34221B27378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5734050"/>
            <a:ext cx="4953000" cy="2762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ctr">
            <a:noAutofit/>
          </a:bodyPr>
          <a:lstStyle xmlns:a="http://schemas.openxmlformats.org/drawingml/2006/main">
            <a:defPPr algn="l">
              <a:defRPr sz="1500" b="1">
                <a:solidFill>
                  <a:srgbClr val="8EF0C7"/>
                </a:solidFill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l">
              <a:defRPr sz="1500" b="1">
                <a:solidFill>
                  <a:srgbClr val="8EF0C7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00" b="1">
                <a:solidFill>
                  <a:srgbClr val="8EF0C7"/>
                </a:solidFill>
                <a:latin typeface="Microsoft YaHei"/>
                <a:ea typeface="Microsoft YaHei"/>
                <a:cs typeface="Microsoft YaHei"/>
              </a:rPr>
              <a:t>RoboMaster C 型官方顶层位号图</a:t>
            </a:r>
          </a:p>
        </p:txBody>
      </p:sp>
      <p:sp>
        <p:nvSpPr>
          <p:cNvPr id="10" name="01">
            <a:extLst xmlns:a="http://schemas.openxmlformats.org/drawingml/2006/main">
              <a:ext uri="{FF2B5EF4-FFF2-40B4-BE49-F238E27FC236}">
                <a16:creationId xmlns:a16="http://schemas.microsoft.com/office/drawing/2014/main" id="{28B5B226-F49A-4084-B605-FF35B6239BC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38850" y="2095500"/>
            <a:ext cx="457200" cy="381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ctr">
            <a:noAutofit/>
          </a:bodyPr>
          <a:lstStyle xmlns:a="http://schemas.openxmlformats.org/drawingml/2006/main">
            <a:defPPr algn="l">
              <a:defRPr sz="1800" b="1">
                <a:solidFill>
                  <a:srgbClr val="8EF0C7"/>
                </a:solidFill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l">
              <a:defRPr sz="1800" b="1">
                <a:solidFill>
                  <a:srgbClr val="8EF0C7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800" b="1">
                <a:solidFill>
                  <a:srgbClr val="8EF0C7"/>
                </a:solidFill>
                <a:latin typeface="Microsoft YaHei"/>
                <a:ea typeface="Microsoft YaHei"/>
                <a:cs typeface="Microsoft YaHei"/>
              </a:rPr>
              <a:t>01</a:t>
            </a:r>
          </a:p>
        </p:txBody>
      </p:sp>
      <p:sp>
        <p:nvSpPr>
          <p:cNvPr id="11" name="原理图">
            <a:extLst xmlns:a="http://schemas.openxmlformats.org/drawingml/2006/main">
              <a:ext uri="{FF2B5EF4-FFF2-40B4-BE49-F238E27FC236}">
                <a16:creationId xmlns:a16="http://schemas.microsoft.com/office/drawing/2014/main" id="{27F16326-83A9-47C5-9118-3561694B289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705600" y="2038350"/>
            <a:ext cx="480060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ctr">
            <a:noAutofit/>
          </a:bodyPr>
          <a:lstStyle xmlns:a="http://schemas.openxmlformats.org/drawingml/2006/main">
            <a:defPPr algn="l">
              <a:defRPr sz="1800" b="1">
                <a:solidFill>
                  <a:srgbClr val="8EF0C7"/>
                </a:solidFill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l">
              <a:defRPr sz="1800" b="1">
                <a:solidFill>
                  <a:srgbClr val="8EF0C7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800" b="1">
                <a:solidFill>
                  <a:srgbClr val="8EF0C7"/>
                </a:solidFill>
                <a:latin typeface="Microsoft YaHei"/>
                <a:ea typeface="Microsoft YaHei"/>
                <a:cs typeface="Microsoft YaHei"/>
              </a:rPr>
              <a:t>原理图</a:t>
            </a:r>
          </a:p>
        </p:txBody>
      </p:sp>
      <p:sp>
        <p:nvSpPr>
          <p:cNvPr id="12" name="检查供电、接口和器件引脚连接">
            <a:extLst xmlns:a="http://schemas.openxmlformats.org/drawingml/2006/main">
              <a:ext uri="{FF2B5EF4-FFF2-40B4-BE49-F238E27FC236}">
                <a16:creationId xmlns:a16="http://schemas.microsoft.com/office/drawing/2014/main" id="{A78B9624-2A26-4877-8B1D-5A2854ACC0D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705600" y="2371725"/>
            <a:ext cx="480060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ctr">
            <a:noAutofit/>
          </a:bodyPr>
          <a:lstStyle xmlns:a="http://schemas.openxmlformats.org/drawingml/2006/main">
            <a:defPPr algn="l">
              <a:defRPr sz="1425" b="0">
                <a:solidFill>
                  <a:srgbClr val="A7B6C9"/>
                </a:solidFill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l">
              <a:defRPr sz="1425" b="0">
                <a:solidFill>
                  <a:srgbClr val="A7B6C9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425" b="0">
                <a:solidFill>
                  <a:srgbClr val="A7B6C9"/>
                </a:solidFill>
                <a:latin typeface="Microsoft YaHei"/>
                <a:ea typeface="Microsoft YaHei"/>
                <a:cs typeface="Microsoft YaHei"/>
              </a:rPr>
              <a:t>检查供电、接口和器件引脚连接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F1BA293A-48B6-4B06-AA58-5812F8ACC1B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705600" y="2714625"/>
            <a:ext cx="4800600" cy="953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9525">
            <a:solidFill>
              <a:srgbClr val="29445F"/>
            </a:solidFill>
            <a:prstDash val="solid"/>
          </a:ln>
        </p:spPr>
      </p:sp>
      <p:sp>
        <p:nvSpPr>
          <p:cNvPr id="14" name="02">
            <a:extLst xmlns:a="http://schemas.openxmlformats.org/drawingml/2006/main">
              <a:ext uri="{FF2B5EF4-FFF2-40B4-BE49-F238E27FC236}">
                <a16:creationId xmlns:a16="http://schemas.microsoft.com/office/drawing/2014/main" id="{890F696D-948C-4AAA-BB10-44E210CC9FE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38850" y="2857500"/>
            <a:ext cx="457200" cy="381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ctr">
            <a:noAutofit/>
          </a:bodyPr>
          <a:lstStyle xmlns:a="http://schemas.openxmlformats.org/drawingml/2006/main">
            <a:defPPr algn="l">
              <a:defRPr sz="1800" b="1">
                <a:solidFill>
                  <a:srgbClr val="6BD6FF"/>
                </a:solidFill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l">
              <a:defRPr sz="1800" b="1">
                <a:solidFill>
                  <a:srgbClr val="6BD6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800" b="1">
                <a:solidFill>
                  <a:srgbClr val="6BD6FF"/>
                </a:solidFill>
                <a:latin typeface="Microsoft YaHei"/>
                <a:ea typeface="Microsoft YaHei"/>
                <a:cs typeface="Microsoft YaHei"/>
              </a:rPr>
              <a:t>02</a:t>
            </a:r>
          </a:p>
        </p:txBody>
      </p:sp>
      <p:sp>
        <p:nvSpPr>
          <p:cNvPr id="15" name="封装">
            <a:extLst xmlns:a="http://schemas.openxmlformats.org/drawingml/2006/main">
              <a:ext uri="{FF2B5EF4-FFF2-40B4-BE49-F238E27FC236}">
                <a16:creationId xmlns:a16="http://schemas.microsoft.com/office/drawing/2014/main" id="{E19FF66A-4CFF-48F5-AAE8-BEBD47B5509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705600" y="2800350"/>
            <a:ext cx="480060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ctr">
            <a:noAutofit/>
          </a:bodyPr>
          <a:lstStyle xmlns:a="http://schemas.openxmlformats.org/drawingml/2006/main">
            <a:defPPr algn="l">
              <a:defRPr sz="1800" b="1">
                <a:solidFill>
                  <a:srgbClr val="6BD6FF"/>
                </a:solidFill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l">
              <a:defRPr sz="1800" b="1">
                <a:solidFill>
                  <a:srgbClr val="6BD6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800" b="1">
                <a:solidFill>
                  <a:srgbClr val="6BD6FF"/>
                </a:solidFill>
                <a:latin typeface="Microsoft YaHei"/>
                <a:ea typeface="Microsoft YaHei"/>
                <a:cs typeface="Microsoft YaHei"/>
              </a:rPr>
              <a:t>封装</a:t>
            </a:r>
          </a:p>
        </p:txBody>
      </p:sp>
      <p:sp>
        <p:nvSpPr>
          <p:cNvPr id="16" name="核对尺寸、极性与 1 脚方向">
            <a:extLst xmlns:a="http://schemas.openxmlformats.org/drawingml/2006/main">
              <a:ext uri="{FF2B5EF4-FFF2-40B4-BE49-F238E27FC236}">
                <a16:creationId xmlns:a16="http://schemas.microsoft.com/office/drawing/2014/main" id="{6B4D897D-E7AD-48C4-AF48-819FD9C580B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705600" y="3133725"/>
            <a:ext cx="480060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ctr">
            <a:noAutofit/>
          </a:bodyPr>
          <a:lstStyle xmlns:a="http://schemas.openxmlformats.org/drawingml/2006/main">
            <a:defPPr algn="l">
              <a:defRPr sz="1425" b="0">
                <a:solidFill>
                  <a:srgbClr val="A7B6C9"/>
                </a:solidFill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l">
              <a:defRPr sz="1425" b="0">
                <a:solidFill>
                  <a:srgbClr val="A7B6C9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425" b="0">
                <a:solidFill>
                  <a:srgbClr val="A7B6C9"/>
                </a:solidFill>
                <a:latin typeface="Microsoft YaHei"/>
                <a:ea typeface="Microsoft YaHei"/>
                <a:cs typeface="Microsoft YaHei"/>
              </a:rPr>
              <a:t>核对尺寸、极性与 1 脚方向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1C6B9C05-CAA5-4B58-B7DB-9581ABA742C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705600" y="3476625"/>
            <a:ext cx="4800600" cy="953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9525">
            <a:solidFill>
              <a:srgbClr val="29445F"/>
            </a:solidFill>
            <a:prstDash val="solid"/>
          </a:ln>
        </p:spPr>
      </p:sp>
      <p:sp>
        <p:nvSpPr>
          <p:cNvPr id="18" name="03">
            <a:extLst xmlns:a="http://schemas.openxmlformats.org/drawingml/2006/main">
              <a:ext uri="{FF2B5EF4-FFF2-40B4-BE49-F238E27FC236}">
                <a16:creationId xmlns:a16="http://schemas.microsoft.com/office/drawing/2014/main" id="{4D7608DD-5699-48C2-895F-1D64A29E3ED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38850" y="3619500"/>
            <a:ext cx="457200" cy="381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ctr">
            <a:noAutofit/>
          </a:bodyPr>
          <a:lstStyle xmlns:a="http://schemas.openxmlformats.org/drawingml/2006/main">
            <a:defPPr algn="l">
              <a:defRPr sz="1800" b="1">
                <a:solidFill>
                  <a:srgbClr val="FFB86B"/>
                </a:solidFill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l">
              <a:defRPr sz="1800" b="1">
                <a:solidFill>
                  <a:srgbClr val="FFB86B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800" b="1">
                <a:solidFill>
                  <a:srgbClr val="FFB86B"/>
                </a:solidFill>
                <a:latin typeface="Microsoft YaHei"/>
                <a:ea typeface="Microsoft YaHei"/>
                <a:cs typeface="Microsoft YaHei"/>
              </a:rPr>
              <a:t>03</a:t>
            </a:r>
          </a:p>
        </p:txBody>
      </p:sp>
      <p:sp>
        <p:nvSpPr>
          <p:cNvPr id="19" name="placement">
            <a:extLst xmlns:a="http://schemas.openxmlformats.org/drawingml/2006/main">
              <a:ext uri="{FF2B5EF4-FFF2-40B4-BE49-F238E27FC236}">
                <a16:creationId xmlns:a16="http://schemas.microsoft.com/office/drawing/2014/main" id="{C887E1C6-D7F0-4050-89A8-7AF2692F3B6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705600" y="3562350"/>
            <a:ext cx="480060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ctr">
            <a:noAutofit/>
          </a:bodyPr>
          <a:lstStyle xmlns:a="http://schemas.openxmlformats.org/drawingml/2006/main">
            <a:defPPr algn="l">
              <a:defRPr sz="1800" b="1">
                <a:solidFill>
                  <a:srgbClr val="FFB86B"/>
                </a:solidFill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l">
              <a:defRPr sz="1800" b="1">
                <a:solidFill>
                  <a:srgbClr val="FFB86B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800" b="1">
                <a:solidFill>
                  <a:srgbClr val="FFB86B"/>
                </a:solidFill>
                <a:latin typeface="Microsoft YaHei"/>
                <a:ea typeface="Microsoft YaHei"/>
                <a:cs typeface="Microsoft YaHei"/>
              </a:rPr>
              <a:t>placement</a:t>
            </a:r>
          </a:p>
        </p:txBody>
      </p:sp>
      <p:sp>
        <p:nvSpPr>
          <p:cNvPr id="20" name="接口先定位置，电源按电流回路摆放">
            <a:extLst xmlns:a="http://schemas.openxmlformats.org/drawingml/2006/main">
              <a:ext uri="{FF2B5EF4-FFF2-40B4-BE49-F238E27FC236}">
                <a16:creationId xmlns:a16="http://schemas.microsoft.com/office/drawing/2014/main" id="{3C068DBE-189F-40B9-BA63-24226A7F953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705600" y="3895725"/>
            <a:ext cx="480060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ctr">
            <a:noAutofit/>
          </a:bodyPr>
          <a:lstStyle xmlns:a="http://schemas.openxmlformats.org/drawingml/2006/main">
            <a:defPPr algn="l">
              <a:defRPr sz="1425" b="0">
                <a:solidFill>
                  <a:srgbClr val="A7B6C9"/>
                </a:solidFill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l">
              <a:defRPr sz="1425" b="0">
                <a:solidFill>
                  <a:srgbClr val="A7B6C9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425" b="0">
                <a:solidFill>
                  <a:srgbClr val="A7B6C9"/>
                </a:solidFill>
                <a:latin typeface="Microsoft YaHei"/>
                <a:ea typeface="Microsoft YaHei"/>
                <a:cs typeface="Microsoft YaHei"/>
              </a:rPr>
              <a:t>接口先定位置，电源按电流回路摆放</a:t>
            </a:r>
          </a:p>
        </p:txBody>
      </p:sp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95D9E40A-3746-4897-A780-28A88AF4C52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705600" y="4238625"/>
            <a:ext cx="4800600" cy="953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9525">
            <a:solidFill>
              <a:srgbClr val="29445F"/>
            </a:solidFill>
            <a:prstDash val="solid"/>
          </a:ln>
        </p:spPr>
      </p:sp>
      <p:sp>
        <p:nvSpPr>
          <p:cNvPr id="22" name="04">
            <a:extLst xmlns:a="http://schemas.openxmlformats.org/drawingml/2006/main">
              <a:ext uri="{FF2B5EF4-FFF2-40B4-BE49-F238E27FC236}">
                <a16:creationId xmlns:a16="http://schemas.microsoft.com/office/drawing/2014/main" id="{29282328-6BB9-4289-A518-A56C03735DD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38850" y="4381500"/>
            <a:ext cx="457200" cy="381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ctr">
            <a:noAutofit/>
          </a:bodyPr>
          <a:lstStyle xmlns:a="http://schemas.openxmlformats.org/drawingml/2006/main">
            <a:defPPr algn="l">
              <a:defRPr sz="1800" b="1">
                <a:solidFill>
                  <a:srgbClr val="B68CFF"/>
                </a:solidFill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l">
              <a:defRPr sz="1800" b="1">
                <a:solidFill>
                  <a:srgbClr val="B68C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800" b="1">
                <a:solidFill>
                  <a:srgbClr val="B68CFF"/>
                </a:solidFill>
                <a:latin typeface="Microsoft YaHei"/>
                <a:ea typeface="Microsoft YaHei"/>
                <a:cs typeface="Microsoft YaHei"/>
              </a:rPr>
              <a:t>04</a:t>
            </a:r>
          </a:p>
        </p:txBody>
      </p:sp>
      <p:sp>
        <p:nvSpPr>
          <p:cNvPr id="23" name="layout">
            <a:extLst xmlns:a="http://schemas.openxmlformats.org/drawingml/2006/main">
              <a:ext uri="{FF2B5EF4-FFF2-40B4-BE49-F238E27FC236}">
                <a16:creationId xmlns:a16="http://schemas.microsoft.com/office/drawing/2014/main" id="{BC928AA1-8A48-4370-BDA3-90C8BBDF2EB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705600" y="4324350"/>
            <a:ext cx="480060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ctr">
            <a:noAutofit/>
          </a:bodyPr>
          <a:lstStyle xmlns:a="http://schemas.openxmlformats.org/drawingml/2006/main">
            <a:defPPr algn="l">
              <a:defRPr sz="1800" b="1">
                <a:solidFill>
                  <a:srgbClr val="B68CFF"/>
                </a:solidFill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l">
              <a:defRPr sz="1800" b="1">
                <a:solidFill>
                  <a:srgbClr val="B68C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800" b="1">
                <a:solidFill>
                  <a:srgbClr val="B68CFF"/>
                </a:solidFill>
                <a:latin typeface="Microsoft YaHei"/>
                <a:ea typeface="Microsoft YaHei"/>
                <a:cs typeface="Microsoft YaHei"/>
              </a:rPr>
              <a:t>layout</a:t>
            </a:r>
          </a:p>
        </p:txBody>
      </p:sp>
      <p:sp>
        <p:nvSpPr>
          <p:cNvPr id="24" name="控制回路面积，检查线宽与回流路径">
            <a:extLst xmlns:a="http://schemas.openxmlformats.org/drawingml/2006/main">
              <a:ext uri="{FF2B5EF4-FFF2-40B4-BE49-F238E27FC236}">
                <a16:creationId xmlns:a16="http://schemas.microsoft.com/office/drawing/2014/main" id="{19F193C0-0A4B-4BBF-9751-0DCA54BBF44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705600" y="4657725"/>
            <a:ext cx="480060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ctr">
            <a:noAutofit/>
          </a:bodyPr>
          <a:lstStyle xmlns:a="http://schemas.openxmlformats.org/drawingml/2006/main">
            <a:defPPr algn="l">
              <a:defRPr sz="1425" b="0">
                <a:solidFill>
                  <a:srgbClr val="A7B6C9"/>
                </a:solidFill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l">
              <a:defRPr sz="1425" b="0">
                <a:solidFill>
                  <a:srgbClr val="A7B6C9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425" b="0">
                <a:solidFill>
                  <a:srgbClr val="A7B6C9"/>
                </a:solidFill>
                <a:latin typeface="Microsoft YaHei"/>
                <a:ea typeface="Microsoft YaHei"/>
                <a:cs typeface="Microsoft YaHei"/>
              </a:rPr>
              <a:t>控制回路面积，检查线宽与回流路径</a:t>
            </a:r>
          </a:p>
        </p:txBody>
      </p:sp>
      <p:sp>
        <p:nvSpPr>
          <p:cNvPr id="25" name="">
            <a:extLst xmlns:a="http://schemas.openxmlformats.org/drawingml/2006/main">
              <a:ext uri="{FF2B5EF4-FFF2-40B4-BE49-F238E27FC236}">
                <a16:creationId xmlns:a16="http://schemas.microsoft.com/office/drawing/2014/main" id="{5864B45F-88FF-44A8-B7B5-BE1DC7658DD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705600" y="5000625"/>
            <a:ext cx="4800600" cy="953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9525">
            <a:solidFill>
              <a:srgbClr val="29445F"/>
            </a:solidFill>
            <a:prstDash val="solid"/>
          </a:ln>
        </p:spPr>
      </p:sp>
      <p:sp>
        <p:nvSpPr>
          <p:cNvPr id="26" name="05">
            <a:extLst xmlns:a="http://schemas.openxmlformats.org/drawingml/2006/main">
              <a:ext uri="{FF2B5EF4-FFF2-40B4-BE49-F238E27FC236}">
                <a16:creationId xmlns:a16="http://schemas.microsoft.com/office/drawing/2014/main" id="{CFDF8CFB-F112-4510-8BF2-5DB3AFF7D62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38850" y="5143500"/>
            <a:ext cx="457200" cy="381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ctr">
            <a:noAutofit/>
          </a:bodyPr>
          <a:lstStyle xmlns:a="http://schemas.openxmlformats.org/drawingml/2006/main">
            <a:defPPr algn="l">
              <a:defRPr sz="1800" b="1">
                <a:solidFill>
                  <a:srgbClr val="C9F36B"/>
                </a:solidFill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l">
              <a:defRPr sz="1800" b="1">
                <a:solidFill>
                  <a:srgbClr val="C9F36B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800" b="1">
                <a:solidFill>
                  <a:srgbClr val="C9F36B"/>
                </a:solidFill>
                <a:latin typeface="Microsoft YaHei"/>
                <a:ea typeface="Microsoft YaHei"/>
                <a:cs typeface="Microsoft YaHei"/>
              </a:rPr>
              <a:t>05</a:t>
            </a:r>
          </a:p>
        </p:txBody>
      </p:sp>
      <p:sp>
        <p:nvSpPr>
          <p:cNvPr id="27" name="DRC">
            <a:extLst xmlns:a="http://schemas.openxmlformats.org/drawingml/2006/main">
              <a:ext uri="{FF2B5EF4-FFF2-40B4-BE49-F238E27FC236}">
                <a16:creationId xmlns:a16="http://schemas.microsoft.com/office/drawing/2014/main" id="{0F647D87-A695-4333-86FC-6CD0E5D0273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705600" y="5086350"/>
            <a:ext cx="480060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ctr">
            <a:noAutofit/>
          </a:bodyPr>
          <a:lstStyle xmlns:a="http://schemas.openxmlformats.org/drawingml/2006/main">
            <a:defPPr algn="l">
              <a:defRPr sz="1800" b="1">
                <a:solidFill>
                  <a:srgbClr val="C9F36B"/>
                </a:solidFill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l">
              <a:defRPr sz="1800" b="1">
                <a:solidFill>
                  <a:srgbClr val="C9F36B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800" b="1">
                <a:solidFill>
                  <a:srgbClr val="C9F36B"/>
                </a:solidFill>
                <a:latin typeface="Microsoft YaHei"/>
                <a:ea typeface="Microsoft YaHei"/>
                <a:cs typeface="Microsoft YaHei"/>
              </a:rPr>
              <a:t>DRC</a:t>
            </a:r>
          </a:p>
        </p:txBody>
      </p:sp>
      <p:sp>
        <p:nvSpPr>
          <p:cNvPr id="28" name="检查间距、未连接网络与生产文件">
            <a:extLst xmlns:a="http://schemas.openxmlformats.org/drawingml/2006/main">
              <a:ext uri="{FF2B5EF4-FFF2-40B4-BE49-F238E27FC236}">
                <a16:creationId xmlns:a16="http://schemas.microsoft.com/office/drawing/2014/main" id="{35248C26-C325-476F-8226-034ED811792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705600" y="5419725"/>
            <a:ext cx="480060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ctr">
            <a:noAutofit/>
          </a:bodyPr>
          <a:lstStyle xmlns:a="http://schemas.openxmlformats.org/drawingml/2006/main">
            <a:defPPr algn="l">
              <a:defRPr sz="1425" b="0">
                <a:solidFill>
                  <a:srgbClr val="A7B6C9"/>
                </a:solidFill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l">
              <a:defRPr sz="1425" b="0">
                <a:solidFill>
                  <a:srgbClr val="A7B6C9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425" b="0">
                <a:solidFill>
                  <a:srgbClr val="A7B6C9"/>
                </a:solidFill>
                <a:latin typeface="Microsoft YaHei"/>
                <a:ea typeface="Microsoft YaHei"/>
                <a:cs typeface="Microsoft YaHei"/>
              </a:rPr>
              <a:t>检查间距、未连接网络与生产文件</a:t>
            </a:r>
          </a:p>
        </p:txBody>
      </p:sp>
      <p:sp>
        <p:nvSpPr>
          <p:cNvPr id="29" name="图源：RoboMaster 官方《开发板 C 型位号图》，顶层页">
            <a:extLst xmlns:a="http://schemas.openxmlformats.org/drawingml/2006/main">
              <a:ext uri="{FF2B5EF4-FFF2-40B4-BE49-F238E27FC236}">
                <a16:creationId xmlns:a16="http://schemas.microsoft.com/office/drawing/2014/main" id="{19735F2C-3FAE-4D67-B588-AE3382FFF5C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6134100"/>
            <a:ext cx="10820400" cy="190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ctr">
            <a:noAutofit/>
          </a:bodyPr>
          <a:lstStyle xmlns:a="http://schemas.openxmlformats.org/drawingml/2006/main">
            <a:defPPr algn="l">
              <a:defRPr sz="900" b="0">
                <a:solidFill>
                  <a:srgbClr val="70839C"/>
                </a:solidFill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l">
              <a:defRPr sz="900" b="0">
                <a:solidFill>
                  <a:srgbClr val="70839C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00" b="0">
                <a:solidFill>
                  <a:srgbClr val="70839C"/>
                </a:solidFill>
                <a:latin typeface="Microsoft YaHei"/>
                <a:ea typeface="Microsoft YaHei"/>
                <a:cs typeface="Microsoft YaHei"/>
              </a:rPr>
              <a:t>图源：RoboMaster 官方《开发板 C 型位号图》，顶层页</a:t>
            </a:r>
          </a:p>
        </p:txBody>
      </p:sp>
    </p:spTree>
    <p:extLst>
      <p:ext uri="{BB962C8B-B14F-4D97-AF65-F5344CB8AC3E}">
        <p14:creationId xmlns:p14="http://schemas.microsoft.com/office/powerpoint/2010/main" val="1627357493"/>
      </p:ext>
    </p:extLst>
  </p:cSld>
  <p:transition spd="med" advClick="1">
    <p:fade/>
  </p:transition>
  <p:timing xmlns:p="http://schemas.openxmlformats.org/presentationml/2006/main" xmlns:a="http://schemas.openxmlformats.org/drawingml/2006/main" xmlns:r="http://schemas.openxmlformats.org/officeDocument/2006/relationships"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35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35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350"/>
                            </p:stCondLst>
                            <p:childTnLst>
                              <p:par>
                                <p:cTn id="12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45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45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45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45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45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7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" dur="45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0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45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3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45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8" dur="45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9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1" dur="45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2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4" dur="45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9" dur="4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0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2" dur="4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3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5" dur="4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6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8" dur="4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9" fill="hold">
                      <p:stCondLst>
                        <p:cond delay="indefinite"/>
                      </p:stCondLst>
                      <p:childTnLst>
                        <p:par>
                          <p:cTn id="60" fill="hold">
                            <p:stCondLst>
                              <p:cond delay="0"/>
                            </p:stCondLst>
                            <p:childTnLst>
                              <p:par>
                                <p:cTn id="61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3" dur="4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6" dur="4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7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9" dur="4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0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2" dur="4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3" fill="hold">
                      <p:stCondLst>
                        <p:cond delay="indefinite"/>
                      </p:stCondLst>
                      <p:childTnLst>
                        <p:par>
                          <p:cTn id="74" fill="hold">
                            <p:stCondLst>
                              <p:cond delay="0"/>
                            </p:stCondLst>
                            <p:childTnLst>
                              <p:par>
                                <p:cTn id="7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7" dur="4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0" dur="4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3" dur="4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/>
      <p:bldP spid="9" grpId="0"/>
      <p:bldP spid="10" grpId="0"/>
      <p:bldP spid="11" grpId="0"/>
      <p:bldP spid="12" grpId="0"/>
      <p:bldP spid="14" grpId="0"/>
      <p:bldP spid="15" grpId="0"/>
      <p:bldP spid="16" grpId="0"/>
      <p:bldP spid="18" grpId="0"/>
      <p:bldP spid="19" grpId="0"/>
      <p:bldP spid="20" grpId="0"/>
      <p:bldP spid="22" grpId="0"/>
      <p:bldP spid="23" grpId="0"/>
      <p:bldP spid="24" grpId="0"/>
      <p:bldP spid="26" grpId="0"/>
      <p:bldP spid="27" grpId="0"/>
      <p:bldP spid="28" grpId="0"/>
    </p:bldLst>
  </p:timing>
</p:sld>
</file>

<file path=ppt/slides/slide7.xml><?xml version="1.0" encoding="utf-8"?>
<p:sld xmlns:p="http://schemas.openxmlformats.org/presentationml/2006/main">
  <p:cSld>
    <p:bg>
      <p:bgPr>
        <a:solidFill xmlns:a="http://schemas.openxmlformats.org/drawingml/2006/main">
          <a:srgbClr val="0A122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7" name="05 / LAB TOOLKIT">
            <a:extLst xmlns:a="http://schemas.openxmlformats.org/drawingml/2006/main">
              <a:ext uri="{FF2B5EF4-FFF2-40B4-BE49-F238E27FC236}">
                <a16:creationId xmlns:a16="http://schemas.microsoft.com/office/drawing/2014/main" id="{7164F263-9578-452B-A425-828EE4014FF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476250"/>
            <a:ext cx="8572500" cy="2190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ctr">
            <a:noAutofit/>
          </a:bodyPr>
          <a:lstStyle xmlns:a="http://schemas.openxmlformats.org/drawingml/2006/main">
            <a:defPPr algn="l">
              <a:defRPr sz="975" b="1">
                <a:solidFill>
                  <a:srgbClr val="8EF0C7"/>
                </a:solidFill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l">
              <a:defRPr sz="975" b="1">
                <a:solidFill>
                  <a:srgbClr val="8EF0C7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8EF0C7"/>
                </a:solidFill>
                <a:latin typeface="Microsoft YaHei"/>
                <a:ea typeface="Microsoft YaHei"/>
                <a:cs typeface="Microsoft YaHei"/>
              </a:rPr>
              <a:t>05 / LAB TOOLKIT</a:t>
            </a:r>
          </a:p>
        </p:txBody>
      </p:sp>
      <p:sp>
        <p:nvSpPr>
          <p:cNvPr id="2" name="常用工具">
            <a:extLst xmlns:a="http://schemas.openxmlformats.org/drawingml/2006/main">
              <a:ext uri="{FF2B5EF4-FFF2-40B4-BE49-F238E27FC236}">
                <a16:creationId xmlns:a16="http://schemas.microsoft.com/office/drawing/2014/main" id="{51BBEDE0-BB40-48F5-B43D-71B73E0990B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790575"/>
            <a:ext cx="10820400" cy="590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ctr">
            <a:noAutofit/>
          </a:bodyPr>
          <a:lstStyle xmlns:a="http://schemas.openxmlformats.org/drawingml/2006/main">
            <a:defPPr algn="l">
              <a:defRPr sz="2700" b="1">
                <a:solidFill>
                  <a:srgbClr val="F5F8FC"/>
                </a:solidFill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l">
              <a:defRPr sz="2700" b="1">
                <a:solidFill>
                  <a:srgbClr val="F5F8FC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700" b="1">
                <a:solidFill>
                  <a:srgbClr val="F5F8FC"/>
                </a:solidFill>
                <a:latin typeface="Microsoft YaHei"/>
                <a:ea typeface="Microsoft YaHei"/>
                <a:cs typeface="Microsoft YaHei"/>
              </a:rPr>
              <a:t>常用工具</a:t>
            </a:r>
          </a:p>
        </p:txBody>
      </p:sp>
      <p:sp>
        <p:nvSpPr>
          <p:cNvPr id="3" name="画板、测量、上电和返修时会用到的工具。">
            <a:extLst xmlns:a="http://schemas.openxmlformats.org/drawingml/2006/main">
              <a:ext uri="{FF2B5EF4-FFF2-40B4-BE49-F238E27FC236}">
                <a16:creationId xmlns:a16="http://schemas.microsoft.com/office/drawing/2014/main" id="{D7F72381-8C59-4E34-A29D-2867A7CEC69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1438275"/>
            <a:ext cx="1082040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ctr">
            <a:noAutofit/>
          </a:bodyPr>
          <a:lstStyle xmlns:a="http://schemas.openxmlformats.org/drawingml/2006/main">
            <a:defPPr algn="l">
              <a:defRPr sz="1425" b="0">
                <a:solidFill>
                  <a:srgbClr val="A7B6C9"/>
                </a:solidFill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l">
              <a:defRPr sz="1425" b="0">
                <a:solidFill>
                  <a:srgbClr val="A7B6C9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425" b="0">
                <a:solidFill>
                  <a:srgbClr val="A7B6C9"/>
                </a:solidFill>
                <a:latin typeface="Microsoft YaHei"/>
                <a:ea typeface="Microsoft YaHei"/>
                <a:cs typeface="Microsoft YaHei"/>
              </a:rPr>
              <a:t>画板、测量、上电和返修时会用到的工具。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7084FD1E-9D6F-46B2-B6A9-46A4DEFC742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6429375"/>
            <a:ext cx="10820400" cy="953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9525">
            <a:solidFill>
              <a:srgbClr val="29445F"/>
            </a:solidFill>
            <a:prstDash val="solid"/>
          </a:ln>
        </p:spPr>
      </p:sp>
      <p:sp>
        <p:nvSpPr>
          <p:cNvPr id="5" name="重山战队 · 硬件组招新">
            <a:extLst xmlns:a="http://schemas.openxmlformats.org/drawingml/2006/main">
              <a:ext uri="{FF2B5EF4-FFF2-40B4-BE49-F238E27FC236}">
                <a16:creationId xmlns:a16="http://schemas.microsoft.com/office/drawing/2014/main" id="{D396DDB1-5AB5-4E69-BF8B-6BC6B88BCE2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6553200"/>
            <a:ext cx="342900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ctr">
            <a:noAutofit/>
          </a:bodyPr>
          <a:lstStyle xmlns:a="http://schemas.openxmlformats.org/drawingml/2006/main">
            <a:defPPr algn="l">
              <a:defRPr sz="900" b="1">
                <a:solidFill>
                  <a:srgbClr val="70839C"/>
                </a:solidFill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l">
              <a:defRPr sz="900" b="1">
                <a:solidFill>
                  <a:srgbClr val="70839C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00" b="1">
                <a:solidFill>
                  <a:srgbClr val="70839C"/>
                </a:solidFill>
                <a:latin typeface="Microsoft YaHei"/>
                <a:ea typeface="Microsoft YaHei"/>
                <a:cs typeface="Microsoft YaHei"/>
              </a:rPr>
              <a:t>重山战队 · 硬件组招新</a:t>
            </a:r>
          </a:p>
        </p:txBody>
      </p:sp>
      <p:sp>
        <p:nvSpPr>
          <p:cNvPr id="6" name="07">
            <a:extLst xmlns:a="http://schemas.openxmlformats.org/drawingml/2006/main">
              <a:ext uri="{FF2B5EF4-FFF2-40B4-BE49-F238E27FC236}">
                <a16:creationId xmlns:a16="http://schemas.microsoft.com/office/drawing/2014/main" id="{857D1FE5-9034-487C-8185-A85094CD26F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934700" y="6534150"/>
            <a:ext cx="571500" cy="190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ctr">
            <a:noAutofit/>
          </a:bodyPr>
          <a:lstStyle xmlns:a="http://schemas.openxmlformats.org/drawingml/2006/main">
            <a:defPPr algn="r">
              <a:defRPr sz="975" b="1">
                <a:solidFill>
                  <a:srgbClr val="70839C"/>
                </a:solidFill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r">
              <a:defRPr sz="975" b="1">
                <a:solidFill>
                  <a:srgbClr val="70839C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70839C"/>
                </a:solidFill>
                <a:latin typeface="Microsoft YaHei"/>
                <a:ea typeface="Microsoft YaHei"/>
                <a:cs typeface="Microsoft YaHei"/>
              </a:rPr>
              <a:t>07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BFA05BBD-7027-4DE3-8EBA-437719A0316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2009775"/>
            <a:ext cx="5353050" cy="666750"/>
          </a:xfrm>
          <a:prstGeom xmlns:a="http://schemas.openxmlformats.org/drawingml/2006/main" prst="roundRect">
            <a:avLst>
              <a:gd name="adj" fmla="val 17143"/>
            </a:avLst>
          </a:prstGeom>
          <a:solidFill xmlns:a="http://schemas.openxmlformats.org/drawingml/2006/main">
            <a:srgbClr val="13243A"/>
          </a:solidFill>
          <a:ln xmlns:a="http://schemas.openxmlformats.org/drawingml/2006/main" w="9525">
            <a:solidFill>
              <a:srgbClr val="29445F"/>
            </a:solidFill>
            <a:prstDash val="solid"/>
          </a:ln>
        </p:spPr>
      </p:sp>
      <p:sp>
        <p:nvSpPr>
          <p:cNvPr id="8" name="嘉立创 EDA">
            <a:extLst xmlns:a="http://schemas.openxmlformats.org/drawingml/2006/main">
              <a:ext uri="{FF2B5EF4-FFF2-40B4-BE49-F238E27FC236}">
                <a16:creationId xmlns:a16="http://schemas.microsoft.com/office/drawing/2014/main" id="{2F8DE407-B9A2-4650-B241-28E9EFBC85D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2095500"/>
            <a:ext cx="485775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ctr">
            <a:noAutofit/>
          </a:bodyPr>
          <a:lstStyle xmlns:a="http://schemas.openxmlformats.org/drawingml/2006/main">
            <a:defPPr algn="l">
              <a:defRPr sz="1725" b="1">
                <a:solidFill>
                  <a:srgbClr val="8EF0C7"/>
                </a:solidFill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l">
              <a:defRPr sz="1725" b="1">
                <a:solidFill>
                  <a:srgbClr val="8EF0C7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725" b="1">
                <a:solidFill>
                  <a:srgbClr val="8EF0C7"/>
                </a:solidFill>
                <a:latin typeface="Microsoft YaHei"/>
                <a:ea typeface="Microsoft YaHei"/>
                <a:cs typeface="Microsoft YaHei"/>
              </a:rPr>
              <a:t>嘉立创 EDA</a:t>
            </a:r>
          </a:p>
        </p:txBody>
      </p:sp>
      <p:sp>
        <p:nvSpPr>
          <p:cNvPr id="9" name="画原理图、检查封装、布局布线">
            <a:extLst xmlns:a="http://schemas.openxmlformats.org/drawingml/2006/main">
              <a:ext uri="{FF2B5EF4-FFF2-40B4-BE49-F238E27FC236}">
                <a16:creationId xmlns:a16="http://schemas.microsoft.com/office/drawing/2014/main" id="{8B0743C1-D67E-4D7C-B73E-53BCF942DC8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2400300"/>
            <a:ext cx="4857750" cy="2190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ctr">
            <a:noAutofit/>
          </a:bodyPr>
          <a:lstStyle xmlns:a="http://schemas.openxmlformats.org/drawingml/2006/main">
            <a:defPPr algn="l">
              <a:defRPr sz="1350" b="0">
                <a:solidFill>
                  <a:srgbClr val="A7B6C9"/>
                </a:solidFill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l">
              <a:defRPr sz="1350" b="0">
                <a:solidFill>
                  <a:srgbClr val="A7B6C9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0">
                <a:solidFill>
                  <a:srgbClr val="A7B6C9"/>
                </a:solidFill>
                <a:latin typeface="Microsoft YaHei"/>
                <a:ea typeface="Microsoft YaHei"/>
                <a:cs typeface="Microsoft YaHei"/>
              </a:rPr>
              <a:t>画原理图、检查封装、布局布线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214F3553-AFA9-4471-B881-30B63B1EBE5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2781300"/>
            <a:ext cx="5353050" cy="666750"/>
          </a:xfrm>
          <a:prstGeom xmlns:a="http://schemas.openxmlformats.org/drawingml/2006/main" prst="roundRect">
            <a:avLst>
              <a:gd name="adj" fmla="val 17143"/>
            </a:avLst>
          </a:prstGeom>
          <a:solidFill xmlns:a="http://schemas.openxmlformats.org/drawingml/2006/main">
            <a:srgbClr val="13243A"/>
          </a:solidFill>
          <a:ln xmlns:a="http://schemas.openxmlformats.org/drawingml/2006/main" w="9525">
            <a:solidFill>
              <a:srgbClr val="29445F"/>
            </a:solidFill>
            <a:prstDash val="solid"/>
          </a:ln>
        </p:spPr>
      </p:sp>
      <p:sp>
        <p:nvSpPr>
          <p:cNvPr id="11" name="万用表">
            <a:extLst xmlns:a="http://schemas.openxmlformats.org/drawingml/2006/main">
              <a:ext uri="{FF2B5EF4-FFF2-40B4-BE49-F238E27FC236}">
                <a16:creationId xmlns:a16="http://schemas.microsoft.com/office/drawing/2014/main" id="{DD0AD077-0CC4-48F3-B20D-30EF65446F6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2867025"/>
            <a:ext cx="485775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ctr">
            <a:noAutofit/>
          </a:bodyPr>
          <a:lstStyle xmlns:a="http://schemas.openxmlformats.org/drawingml/2006/main">
            <a:defPPr algn="l">
              <a:defRPr sz="1725" b="1">
                <a:solidFill>
                  <a:srgbClr val="6BD6FF"/>
                </a:solidFill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l">
              <a:defRPr sz="1725" b="1">
                <a:solidFill>
                  <a:srgbClr val="6BD6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725" b="1">
                <a:solidFill>
                  <a:srgbClr val="6BD6FF"/>
                </a:solidFill>
                <a:latin typeface="Microsoft YaHei"/>
                <a:ea typeface="Microsoft YaHei"/>
                <a:cs typeface="Microsoft YaHei"/>
              </a:rPr>
              <a:t>万用表</a:t>
            </a:r>
          </a:p>
        </p:txBody>
      </p:sp>
      <p:sp>
        <p:nvSpPr>
          <p:cNvPr id="12" name="测电压、通断和电阻">
            <a:extLst xmlns:a="http://schemas.openxmlformats.org/drawingml/2006/main">
              <a:ext uri="{FF2B5EF4-FFF2-40B4-BE49-F238E27FC236}">
                <a16:creationId xmlns:a16="http://schemas.microsoft.com/office/drawing/2014/main" id="{DA522671-D5D4-4FDD-BCA4-32996E87B7A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3171825"/>
            <a:ext cx="4857750" cy="2190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ctr">
            <a:noAutofit/>
          </a:bodyPr>
          <a:lstStyle xmlns:a="http://schemas.openxmlformats.org/drawingml/2006/main">
            <a:defPPr algn="l">
              <a:defRPr sz="1350" b="0">
                <a:solidFill>
                  <a:srgbClr val="A7B6C9"/>
                </a:solidFill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l">
              <a:defRPr sz="1350" b="0">
                <a:solidFill>
                  <a:srgbClr val="A7B6C9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0">
                <a:solidFill>
                  <a:srgbClr val="A7B6C9"/>
                </a:solidFill>
                <a:latin typeface="Microsoft YaHei"/>
                <a:ea typeface="Microsoft YaHei"/>
                <a:cs typeface="Microsoft YaHei"/>
              </a:rPr>
              <a:t>测电压、通断和电阻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AD25CAC0-BE21-4864-A0B7-428E48D41C3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3552825"/>
            <a:ext cx="5353050" cy="666750"/>
          </a:xfrm>
          <a:prstGeom xmlns:a="http://schemas.openxmlformats.org/drawingml/2006/main" prst="roundRect">
            <a:avLst>
              <a:gd name="adj" fmla="val 17143"/>
            </a:avLst>
          </a:prstGeom>
          <a:solidFill xmlns:a="http://schemas.openxmlformats.org/drawingml/2006/main">
            <a:srgbClr val="13243A"/>
          </a:solidFill>
          <a:ln xmlns:a="http://schemas.openxmlformats.org/drawingml/2006/main" w="9525">
            <a:solidFill>
              <a:srgbClr val="29445F"/>
            </a:solidFill>
            <a:prstDash val="solid"/>
          </a:ln>
        </p:spPr>
      </p:sp>
      <p:sp>
        <p:nvSpPr>
          <p:cNvPr id="14" name="示波器">
            <a:extLst xmlns:a="http://schemas.openxmlformats.org/drawingml/2006/main">
              <a:ext uri="{FF2B5EF4-FFF2-40B4-BE49-F238E27FC236}">
                <a16:creationId xmlns:a16="http://schemas.microsoft.com/office/drawing/2014/main" id="{EB93F234-47B6-4329-A869-6C3CF5B7057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3638550"/>
            <a:ext cx="485775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ctr">
            <a:noAutofit/>
          </a:bodyPr>
          <a:lstStyle xmlns:a="http://schemas.openxmlformats.org/drawingml/2006/main">
            <a:defPPr algn="l">
              <a:defRPr sz="1725" b="1">
                <a:solidFill>
                  <a:srgbClr val="FFB86B"/>
                </a:solidFill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l">
              <a:defRPr sz="1725" b="1">
                <a:solidFill>
                  <a:srgbClr val="FFB86B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725" b="1">
                <a:solidFill>
                  <a:srgbClr val="FFB86B"/>
                </a:solidFill>
                <a:latin typeface="Microsoft YaHei"/>
                <a:ea typeface="Microsoft YaHei"/>
                <a:cs typeface="Microsoft YaHei"/>
              </a:rPr>
              <a:t>示波器</a:t>
            </a:r>
          </a:p>
        </p:txBody>
      </p:sp>
      <p:sp>
        <p:nvSpPr>
          <p:cNvPr id="15" name="观察开关波形、输出纹波和瞬态">
            <a:extLst xmlns:a="http://schemas.openxmlformats.org/drawingml/2006/main">
              <a:ext uri="{FF2B5EF4-FFF2-40B4-BE49-F238E27FC236}">
                <a16:creationId xmlns:a16="http://schemas.microsoft.com/office/drawing/2014/main" id="{CE96C2FA-2AA4-4768-86A5-FE8DB548DA8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3943350"/>
            <a:ext cx="4857750" cy="2190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ctr">
            <a:noAutofit/>
          </a:bodyPr>
          <a:lstStyle xmlns:a="http://schemas.openxmlformats.org/drawingml/2006/main">
            <a:defPPr algn="l">
              <a:defRPr sz="1350" b="0">
                <a:solidFill>
                  <a:srgbClr val="A7B6C9"/>
                </a:solidFill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l">
              <a:defRPr sz="1350" b="0">
                <a:solidFill>
                  <a:srgbClr val="A7B6C9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0">
                <a:solidFill>
                  <a:srgbClr val="A7B6C9"/>
                </a:solidFill>
                <a:latin typeface="Microsoft YaHei"/>
                <a:ea typeface="Microsoft YaHei"/>
                <a:cs typeface="Microsoft YaHei"/>
              </a:rPr>
              <a:t>观察开关波形、输出纹波和瞬态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5D0D5BD1-1B39-4278-9FF7-6883177CE85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4324350"/>
            <a:ext cx="5353050" cy="666750"/>
          </a:xfrm>
          <a:prstGeom xmlns:a="http://schemas.openxmlformats.org/drawingml/2006/main" prst="roundRect">
            <a:avLst>
              <a:gd name="adj" fmla="val 17143"/>
            </a:avLst>
          </a:prstGeom>
          <a:solidFill xmlns:a="http://schemas.openxmlformats.org/drawingml/2006/main">
            <a:srgbClr val="13243A"/>
          </a:solidFill>
          <a:ln xmlns:a="http://schemas.openxmlformats.org/drawingml/2006/main" w="9525">
            <a:solidFill>
              <a:srgbClr val="29445F"/>
            </a:solidFill>
            <a:prstDash val="solid"/>
          </a:ln>
        </p:spPr>
      </p:sp>
      <p:sp>
        <p:nvSpPr>
          <p:cNvPr id="17" name="可调电源">
            <a:extLst xmlns:a="http://schemas.openxmlformats.org/drawingml/2006/main">
              <a:ext uri="{FF2B5EF4-FFF2-40B4-BE49-F238E27FC236}">
                <a16:creationId xmlns:a16="http://schemas.microsoft.com/office/drawing/2014/main" id="{009363DD-2524-4C70-851B-80AB0059009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4410075"/>
            <a:ext cx="485775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ctr">
            <a:noAutofit/>
          </a:bodyPr>
          <a:lstStyle xmlns:a="http://schemas.openxmlformats.org/drawingml/2006/main">
            <a:defPPr algn="l">
              <a:defRPr sz="1725" b="1">
                <a:solidFill>
                  <a:srgbClr val="B68CFF"/>
                </a:solidFill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l">
              <a:defRPr sz="1725" b="1">
                <a:solidFill>
                  <a:srgbClr val="B68C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725" b="1">
                <a:solidFill>
                  <a:srgbClr val="B68CFF"/>
                </a:solidFill>
                <a:latin typeface="Microsoft YaHei"/>
                <a:ea typeface="Microsoft YaHei"/>
                <a:cs typeface="Microsoft YaHei"/>
              </a:rPr>
              <a:t>可调电源</a:t>
            </a:r>
          </a:p>
        </p:txBody>
      </p:sp>
      <p:sp>
        <p:nvSpPr>
          <p:cNvPr id="18" name="限流启动，别直接接 TB47S">
            <a:extLst xmlns:a="http://schemas.openxmlformats.org/drawingml/2006/main">
              <a:ext uri="{FF2B5EF4-FFF2-40B4-BE49-F238E27FC236}">
                <a16:creationId xmlns:a16="http://schemas.microsoft.com/office/drawing/2014/main" id="{DFE3B3B4-64D6-4DBC-BDEF-F029D602F1B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4714875"/>
            <a:ext cx="4857750" cy="2190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ctr">
            <a:noAutofit/>
          </a:bodyPr>
          <a:lstStyle xmlns:a="http://schemas.openxmlformats.org/drawingml/2006/main">
            <a:defPPr algn="l">
              <a:defRPr sz="1350" b="0">
                <a:solidFill>
                  <a:srgbClr val="A7B6C9"/>
                </a:solidFill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l">
              <a:defRPr sz="1350" b="0">
                <a:solidFill>
                  <a:srgbClr val="A7B6C9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0">
                <a:solidFill>
                  <a:srgbClr val="A7B6C9"/>
                </a:solidFill>
                <a:latin typeface="Microsoft YaHei"/>
                <a:ea typeface="Microsoft YaHei"/>
                <a:cs typeface="Microsoft YaHei"/>
              </a:rPr>
              <a:t>限流启动，别直接接 TB47S</a:t>
            </a:r>
          </a:p>
        </p:txBody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F7141910-52B8-43EF-95B3-DA6E2F338B8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5095875"/>
            <a:ext cx="5353050" cy="666750"/>
          </a:xfrm>
          <a:prstGeom xmlns:a="http://schemas.openxmlformats.org/drawingml/2006/main" prst="roundRect">
            <a:avLst>
              <a:gd name="adj" fmla="val 17143"/>
            </a:avLst>
          </a:prstGeom>
          <a:solidFill xmlns:a="http://schemas.openxmlformats.org/drawingml/2006/main">
            <a:srgbClr val="13243A"/>
          </a:solidFill>
          <a:ln xmlns:a="http://schemas.openxmlformats.org/drawingml/2006/main" w="9525">
            <a:solidFill>
              <a:srgbClr val="29445F"/>
            </a:solidFill>
            <a:prstDash val="solid"/>
          </a:ln>
        </p:spPr>
      </p:sp>
      <p:sp>
        <p:nvSpPr>
          <p:cNvPr id="20" name="烙铁、风枪、加热台">
            <a:extLst xmlns:a="http://schemas.openxmlformats.org/drawingml/2006/main">
              <a:ext uri="{FF2B5EF4-FFF2-40B4-BE49-F238E27FC236}">
                <a16:creationId xmlns:a16="http://schemas.microsoft.com/office/drawing/2014/main" id="{853E547A-5107-4B31-8A04-C28DEAE3604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5181600"/>
            <a:ext cx="485775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ctr">
            <a:noAutofit/>
          </a:bodyPr>
          <a:lstStyle xmlns:a="http://schemas.openxmlformats.org/drawingml/2006/main">
            <a:defPPr algn="l">
              <a:defRPr sz="1725" b="1">
                <a:solidFill>
                  <a:srgbClr val="C9F36B"/>
                </a:solidFill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l">
              <a:defRPr sz="1725" b="1">
                <a:solidFill>
                  <a:srgbClr val="C9F36B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725" b="1">
                <a:solidFill>
                  <a:srgbClr val="C9F36B"/>
                </a:solidFill>
                <a:latin typeface="Microsoft YaHei"/>
                <a:ea typeface="Microsoft YaHei"/>
                <a:cs typeface="Microsoft YaHei"/>
              </a:rPr>
              <a:t>烙铁、风枪、加热台</a:t>
            </a:r>
          </a:p>
        </p:txBody>
      </p:sp>
      <p:sp>
        <p:nvSpPr>
          <p:cNvPr id="21" name="焊接、拆件与返修">
            <a:extLst xmlns:a="http://schemas.openxmlformats.org/drawingml/2006/main">
              <a:ext uri="{FF2B5EF4-FFF2-40B4-BE49-F238E27FC236}">
                <a16:creationId xmlns:a16="http://schemas.microsoft.com/office/drawing/2014/main" id="{E7320D2B-6E1A-457F-99E5-FDC29007E9B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5486400"/>
            <a:ext cx="4857750" cy="2190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ctr">
            <a:noAutofit/>
          </a:bodyPr>
          <a:lstStyle xmlns:a="http://schemas.openxmlformats.org/drawingml/2006/main">
            <a:defPPr algn="l">
              <a:defRPr sz="1350" b="0">
                <a:solidFill>
                  <a:srgbClr val="A7B6C9"/>
                </a:solidFill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l">
              <a:defRPr sz="1350" b="0">
                <a:solidFill>
                  <a:srgbClr val="A7B6C9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0">
                <a:solidFill>
                  <a:srgbClr val="A7B6C9"/>
                </a:solidFill>
                <a:latin typeface="Microsoft YaHei"/>
                <a:ea typeface="Microsoft YaHei"/>
                <a:cs typeface="Microsoft YaHei"/>
              </a:rPr>
              <a:t>焊接、拆件与返修</a:t>
            </a:r>
          </a:p>
        </p:txBody>
      </p:sp>
      <p:pic>
        <p:nvPicPr>
          <p:cNvPr id="22" name="">
            <a:extLst xmlns:a="http://schemas.openxmlformats.org/drawingml/2006/main">
              <a:ext uri="{FF2B5EF4-FFF2-40B4-BE49-F238E27FC236}">
                <a16:creationId xmlns:a16="http://schemas.microsoft.com/office/drawing/2014/main" id="{696BF1C4-73D8-4DAD-87B6-56B249B0058E}"/>
              </a:ext>
            </a:extLst>
          </p:cNvPr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8cf1f681c3c54cd3"/>
          <a:srcRect xmlns:a="http://schemas.openxmlformats.org/drawingml/2006/main" l="7000" t="19000" r="7000" b="18000"/>
          <a:stretch xmlns:a="http://schemas.openxmlformats.org/drawingml/2006/main"/>
        </p:blipFill>
        <p:spPr>
          <a:xfrm xmlns:a="http://schemas.openxmlformats.org/drawingml/2006/main">
            <a:off x="7124700" y="2028825"/>
            <a:ext cx="3314700" cy="2305050"/>
          </a:xfrm>
          <a:prstGeom xmlns:a="http://schemas.openxmlformats.org/drawingml/2006/main" prst="rect">
            <a:avLst/>
          </a:prstGeom>
        </p:spPr>
      </p:pic>
      <p:sp>
        <p:nvSpPr>
          <p:cNvPr id="23" name="示波器">
            <a:extLst xmlns:a="http://schemas.openxmlformats.org/drawingml/2006/main">
              <a:ext uri="{FF2B5EF4-FFF2-40B4-BE49-F238E27FC236}">
                <a16:creationId xmlns:a16="http://schemas.microsoft.com/office/drawing/2014/main" id="{0ECDF96C-CAA3-41EF-BDC1-01ED0F0A7DF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086600" y="4371975"/>
            <a:ext cx="33909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ctr">
            <a:noAutofit/>
          </a:bodyPr>
          <a:lstStyle xmlns:a="http://schemas.openxmlformats.org/drawingml/2006/main">
            <a:defPPr algn="ctr">
              <a:defRPr sz="1350" b="0">
                <a:solidFill>
                  <a:srgbClr val="A7B6C9"/>
                </a:solidFill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ctr">
              <a:defRPr sz="1350" b="0">
                <a:solidFill>
                  <a:srgbClr val="A7B6C9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0">
                <a:solidFill>
                  <a:srgbClr val="A7B6C9"/>
                </a:solidFill>
                <a:latin typeface="Microsoft YaHei"/>
                <a:ea typeface="Microsoft YaHei"/>
                <a:cs typeface="Microsoft YaHei"/>
              </a:rPr>
              <a:t>示波器</a:t>
            </a:r>
          </a:p>
        </p:txBody>
      </p:sp>
      <p:pic>
        <p:nvPicPr>
          <p:cNvPr id="24" name="">
            <a:extLst xmlns:a="http://schemas.openxmlformats.org/drawingml/2006/main">
              <a:ext uri="{FF2B5EF4-FFF2-40B4-BE49-F238E27FC236}">
                <a16:creationId xmlns:a16="http://schemas.microsoft.com/office/drawing/2014/main" id="{2A2BD27E-CDFC-4796-990F-56492F4A57D9}"/>
              </a:ext>
            </a:extLst>
          </p:cNvPr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ca02d2980aa74716"/>
          <a:srcRect xmlns:a="http://schemas.openxmlformats.org/drawingml/2006/main" l="8000" t="23000" r="8000" b="21000"/>
          <a:stretch xmlns:a="http://schemas.openxmlformats.org/drawingml/2006/main"/>
        </p:blipFill>
        <p:spPr>
          <a:xfrm xmlns:a="http://schemas.openxmlformats.org/drawingml/2006/main">
            <a:off x="7448550" y="4695825"/>
            <a:ext cx="2667000" cy="1609725"/>
          </a:xfrm>
          <a:prstGeom xmlns:a="http://schemas.openxmlformats.org/drawingml/2006/main" prst="rect">
            <a:avLst/>
          </a:prstGeom>
        </p:spPr>
      </p:pic>
      <p:sp>
        <p:nvSpPr>
          <p:cNvPr id="25" name="可调电源">
            <a:extLst xmlns:a="http://schemas.openxmlformats.org/drawingml/2006/main">
              <a:ext uri="{FF2B5EF4-FFF2-40B4-BE49-F238E27FC236}">
                <a16:creationId xmlns:a16="http://schemas.microsoft.com/office/drawing/2014/main" id="{F12219DF-E351-464B-A05E-369447EF225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610850" y="5248275"/>
            <a:ext cx="914400" cy="45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ctr">
            <a:noAutofit/>
          </a:bodyPr>
          <a:lstStyle xmlns:a="http://schemas.openxmlformats.org/drawingml/2006/main">
            <a:defPPr algn="l">
              <a:defRPr sz="1350" b="0">
                <a:solidFill>
                  <a:srgbClr val="A7B6C9"/>
                </a:solidFill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l">
              <a:defRPr sz="1350" b="0">
                <a:solidFill>
                  <a:srgbClr val="A7B6C9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0">
                <a:solidFill>
                  <a:srgbClr val="A7B6C9"/>
                </a:solidFill>
                <a:latin typeface="Microsoft YaHei"/>
                <a:ea typeface="Microsoft YaHei"/>
                <a:cs typeface="Microsoft YaHei"/>
              </a:rPr>
              <a:t>可调电源</a:t>
            </a:r>
          </a:p>
        </p:txBody>
      </p:sp>
      <p:sp>
        <p:nvSpPr>
          <p:cNvPr id="26" name="图片：RIGOL 官方产品图，设备类型示例">
            <a:extLst xmlns:a="http://schemas.openxmlformats.org/drawingml/2006/main">
              <a:ext uri="{FF2B5EF4-FFF2-40B4-BE49-F238E27FC236}">
                <a16:creationId xmlns:a16="http://schemas.microsoft.com/office/drawing/2014/main" id="{5AAB235F-96CE-4982-AB73-1304989343A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553200" y="6153150"/>
            <a:ext cx="4953000" cy="190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ctr">
            <a:noAutofit/>
          </a:bodyPr>
          <a:lstStyle xmlns:a="http://schemas.openxmlformats.org/drawingml/2006/main">
            <a:defPPr algn="l">
              <a:defRPr sz="900" b="0">
                <a:solidFill>
                  <a:srgbClr val="70839C"/>
                </a:solidFill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l">
              <a:defRPr sz="900" b="0">
                <a:solidFill>
                  <a:srgbClr val="70839C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00" b="0">
                <a:solidFill>
                  <a:srgbClr val="70839C"/>
                </a:solidFill>
                <a:latin typeface="Microsoft YaHei"/>
                <a:ea typeface="Microsoft YaHei"/>
                <a:cs typeface="Microsoft YaHei"/>
              </a:rPr>
              <a:t>图片：RIGOL 官方产品图，设备类型示例</a:t>
            </a:r>
          </a:p>
        </p:txBody>
      </p:sp>
    </p:spTree>
    <p:extLst>
      <p:ext uri="{BB962C8B-B14F-4D97-AF65-F5344CB8AC3E}">
        <p14:creationId xmlns:p14="http://schemas.microsoft.com/office/powerpoint/2010/main" val="1022772501"/>
      </p:ext>
    </p:extLst>
  </p:cSld>
  <p:transition spd="med" advClick="1">
    <p:fade/>
  </p:transition>
  <p:timing xmlns:p="http://schemas.openxmlformats.org/presentationml/2006/main" xmlns:a="http://schemas.openxmlformats.org/drawingml/2006/main" xmlns:r="http://schemas.openxmlformats.org/officeDocument/2006/relationships"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35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35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350"/>
                            </p:stCondLst>
                            <p:childTnLst>
                              <p:par>
                                <p:cTn id="12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4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4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4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4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4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7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" dur="4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" fill="hold">
                      <p:stCondLst>
                        <p:cond delay="indefinite"/>
                      </p:stCondLst>
                      <p:childTnLst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32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4" dur="4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4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0" dur="4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1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3" dur="4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6" dur="4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7" fill="hold">
                      <p:stCondLst>
                        <p:cond delay="indefinite"/>
                      </p:stCondLst>
                      <p:childTnLst>
                        <p:par>
                          <p:cTn id="48" fill="hold">
                            <p:stCondLst>
                              <p:cond delay="0"/>
                            </p:stCondLst>
                            <p:childTnLst>
                              <p:par>
                                <p:cTn id="49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1" dur="4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2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4" dur="4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7" dur="4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0" dur="4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3" dur="4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4" fill="hold">
                      <p:stCondLst>
                        <p:cond delay="indefinite"/>
                      </p:stCondLst>
                      <p:childTnLst>
                        <p:par>
                          <p:cTn id="65" fill="hold">
                            <p:stCondLst>
                              <p:cond delay="0"/>
                            </p:stCondLst>
                            <p:childTnLst>
                              <p:par>
                                <p:cTn id="66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8" dur="4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9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1" dur="4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2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4" dur="4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/>
      <p:bldP spid="8" grpId="0"/>
      <p:bldP spid="9" grpId="0"/>
      <p:bldP spid="11" grpId="0"/>
      <p:bldP spid="12" grpId="0"/>
      <p:bldP spid="14" grpId="0"/>
      <p:bldP spid="15" grpId="0"/>
      <p:bldP spid="17" grpId="0"/>
      <p:bldP spid="18" grpId="0"/>
      <p:bldP spid="20" grpId="0"/>
      <p:bldP spid="21" grpId="0"/>
      <p:bldP spid="23" grpId="0"/>
      <p:bldP spid="25" grpId="0"/>
    </p:bldLst>
  </p:timing>
</p:sld>
</file>

<file path=ppt/slides/slide8.xml><?xml version="1.0" encoding="utf-8"?>
<p:sld xmlns:p="http://schemas.openxmlformats.org/presentationml/2006/main">
  <p:cSld>
    <p:bg>
      <p:bgPr>
        <a:solidFill xmlns:a="http://schemas.openxmlformats.org/drawingml/2006/main">
          <a:srgbClr val="0A122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31" name="06 / SOLDERING PRACTICE">
            <a:extLst xmlns:a="http://schemas.openxmlformats.org/drawingml/2006/main">
              <a:ext uri="{FF2B5EF4-FFF2-40B4-BE49-F238E27FC236}">
                <a16:creationId xmlns:a16="http://schemas.microsoft.com/office/drawing/2014/main" id="{33BB7F7C-5BD5-4127-BCA0-65503CBB2DD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476250"/>
            <a:ext cx="8572500" cy="2190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ctr">
            <a:noAutofit/>
          </a:bodyPr>
          <a:lstStyle xmlns:a="http://schemas.openxmlformats.org/drawingml/2006/main">
            <a:defPPr algn="l">
              <a:defRPr sz="975" b="1">
                <a:solidFill>
                  <a:srgbClr val="8EF0C7"/>
                </a:solidFill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l">
              <a:defRPr sz="975" b="1">
                <a:solidFill>
                  <a:srgbClr val="8EF0C7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8EF0C7"/>
                </a:solidFill>
                <a:latin typeface="Microsoft YaHei"/>
                <a:ea typeface="Microsoft YaHei"/>
                <a:cs typeface="Microsoft YaHei"/>
              </a:rPr>
              <a:t>06 / SOLDERING PRACTICE</a:t>
            </a:r>
          </a:p>
        </p:txBody>
      </p:sp>
      <p:sp>
        <p:nvSpPr>
          <p:cNvPr id="2" name="焊接是一门需要练习的手艺">
            <a:extLst xmlns:a="http://schemas.openxmlformats.org/drawingml/2006/main">
              <a:ext uri="{FF2B5EF4-FFF2-40B4-BE49-F238E27FC236}">
                <a16:creationId xmlns:a16="http://schemas.microsoft.com/office/drawing/2014/main" id="{68AC4769-D090-44AB-B521-DC615DB8BF8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790575"/>
            <a:ext cx="10820400" cy="590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ctr">
            <a:noAutofit/>
          </a:bodyPr>
          <a:lstStyle xmlns:a="http://schemas.openxmlformats.org/drawingml/2006/main">
            <a:defPPr algn="l">
              <a:defRPr sz="2700" b="1">
                <a:solidFill>
                  <a:srgbClr val="F5F8FC"/>
                </a:solidFill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l">
              <a:defRPr sz="2700" b="1">
                <a:solidFill>
                  <a:srgbClr val="F5F8FC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700" b="1">
                <a:solidFill>
                  <a:srgbClr val="F5F8FC"/>
                </a:solidFill>
                <a:latin typeface="Microsoft YaHei"/>
                <a:ea typeface="Microsoft YaHei"/>
                <a:cs typeface="Microsoft YaHei"/>
              </a:rPr>
              <a:t>焊接是一门需要练习的手艺</a:t>
            </a:r>
          </a:p>
        </p:txBody>
      </p:sp>
      <p:sp>
        <p:nvSpPr>
          <p:cNvPr id="3" name="多画板、多练习，先把焊点和返修动作练熟。">
            <a:extLst xmlns:a="http://schemas.openxmlformats.org/drawingml/2006/main">
              <a:ext uri="{FF2B5EF4-FFF2-40B4-BE49-F238E27FC236}">
                <a16:creationId xmlns:a16="http://schemas.microsoft.com/office/drawing/2014/main" id="{1AA9A7FC-DE2D-4D58-8F33-93B68F14B95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1438275"/>
            <a:ext cx="1082040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ctr">
            <a:noAutofit/>
          </a:bodyPr>
          <a:lstStyle xmlns:a="http://schemas.openxmlformats.org/drawingml/2006/main">
            <a:defPPr algn="l">
              <a:defRPr sz="1425" b="0">
                <a:solidFill>
                  <a:srgbClr val="A7B6C9"/>
                </a:solidFill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l">
              <a:defRPr sz="1425" b="0">
                <a:solidFill>
                  <a:srgbClr val="A7B6C9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425" b="0">
                <a:solidFill>
                  <a:srgbClr val="A7B6C9"/>
                </a:solidFill>
                <a:latin typeface="Microsoft YaHei"/>
                <a:ea typeface="Microsoft YaHei"/>
                <a:cs typeface="Microsoft YaHei"/>
              </a:rPr>
              <a:t>多画板、多练习，先把焊点和返修动作练熟。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A61B2F9A-0D89-4163-973B-152907340B3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6429375"/>
            <a:ext cx="10820400" cy="953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9525">
            <a:solidFill>
              <a:srgbClr val="29445F"/>
            </a:solidFill>
            <a:prstDash val="solid"/>
          </a:ln>
        </p:spPr>
      </p:sp>
      <p:sp>
        <p:nvSpPr>
          <p:cNvPr id="5" name="重山战队 · 硬件组招新">
            <a:extLst xmlns:a="http://schemas.openxmlformats.org/drawingml/2006/main">
              <a:ext uri="{FF2B5EF4-FFF2-40B4-BE49-F238E27FC236}">
                <a16:creationId xmlns:a16="http://schemas.microsoft.com/office/drawing/2014/main" id="{4B5F6507-D5A3-4595-8A7B-208355D8108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6553200"/>
            <a:ext cx="342900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ctr">
            <a:noAutofit/>
          </a:bodyPr>
          <a:lstStyle xmlns:a="http://schemas.openxmlformats.org/drawingml/2006/main">
            <a:defPPr algn="l">
              <a:defRPr sz="900" b="1">
                <a:solidFill>
                  <a:srgbClr val="70839C"/>
                </a:solidFill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l">
              <a:defRPr sz="900" b="1">
                <a:solidFill>
                  <a:srgbClr val="70839C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00" b="1">
                <a:solidFill>
                  <a:srgbClr val="70839C"/>
                </a:solidFill>
                <a:latin typeface="Microsoft YaHei"/>
                <a:ea typeface="Microsoft YaHei"/>
                <a:cs typeface="Microsoft YaHei"/>
              </a:rPr>
              <a:t>重山战队 · 硬件组招新</a:t>
            </a:r>
          </a:p>
        </p:txBody>
      </p:sp>
      <p:sp>
        <p:nvSpPr>
          <p:cNvPr id="6" name="08">
            <a:extLst xmlns:a="http://schemas.openxmlformats.org/drawingml/2006/main">
              <a:ext uri="{FF2B5EF4-FFF2-40B4-BE49-F238E27FC236}">
                <a16:creationId xmlns:a16="http://schemas.microsoft.com/office/drawing/2014/main" id="{7C8F7276-418C-460F-B3D2-56CE3E2D179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934700" y="6534150"/>
            <a:ext cx="571500" cy="190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ctr">
            <a:noAutofit/>
          </a:bodyPr>
          <a:lstStyle xmlns:a="http://schemas.openxmlformats.org/drawingml/2006/main">
            <a:defPPr algn="r">
              <a:defRPr sz="975" b="1">
                <a:solidFill>
                  <a:srgbClr val="70839C"/>
                </a:solidFill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r">
              <a:defRPr sz="975" b="1">
                <a:solidFill>
                  <a:srgbClr val="70839C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70839C"/>
                </a:solidFill>
                <a:latin typeface="Microsoft YaHei"/>
                <a:ea typeface="Microsoft YaHei"/>
                <a:cs typeface="Microsoft YaHei"/>
              </a:rPr>
              <a:t>08</a:t>
            </a:r>
          </a:p>
        </p:txBody>
      </p:sp>
      <p:pic>
        <p:nvPic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7162E2BE-82AF-467B-A259-173FA45B1A73}"/>
              </a:ext>
            </a:extLst>
          </p:cNvPr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a8de138c53da4bd8"/>
          <a:srcRect xmlns:a="http://schemas.openxmlformats.org/drawingml/2006/main" l="1613" t="0" r="1613" b="0"/>
          <a:stretch xmlns:a="http://schemas.openxmlformats.org/drawingml/2006/main">
            <a:fillRect l="0" t="0" r="0" b="0"/>
          </a:stretch>
        </p:blipFill>
        <p:spPr>
          <a:xfrm xmlns:a="http://schemas.openxmlformats.org/drawingml/2006/main">
            <a:off x="685800" y="2076450"/>
            <a:ext cx="2381250" cy="1771650"/>
          </a:xfrm>
          <a:prstGeom xmlns:a="http://schemas.openxmlformats.org/drawingml/2006/main" prst="roundRect">
            <a:avLst>
              <a:gd name="adj" fmla="val 6452"/>
            </a:avLst>
          </a:prstGeom>
        </p:spPr>
      </p:pic>
      <p:pic>
        <p:nvPic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9B4187B0-4A1B-4181-888F-A3AA6E4BCEC4}"/>
              </a:ext>
            </a:extLst>
          </p:cNvPr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5cad1736e822407e"/>
          <a:srcRect xmlns:a="http://schemas.openxmlformats.org/drawingml/2006/main" l="4217" t="0" r="4217" b="0"/>
          <a:stretch xmlns:a="http://schemas.openxmlformats.org/drawingml/2006/main">
            <a:fillRect l="0" t="0" r="0" b="0"/>
          </a:stretch>
        </p:blipFill>
        <p:spPr>
          <a:xfrm xmlns:a="http://schemas.openxmlformats.org/drawingml/2006/main">
            <a:off x="3238500" y="2076450"/>
            <a:ext cx="2381250" cy="1771650"/>
          </a:xfrm>
          <a:prstGeom xmlns:a="http://schemas.openxmlformats.org/drawingml/2006/main" prst="roundRect">
            <a:avLst>
              <a:gd name="adj" fmla="val 6452"/>
            </a:avLst>
          </a:prstGeom>
        </p:spPr>
      </p:pic>
      <p:sp>
        <p:nvSpPr>
          <p:cNvPr id="9" name="贴片焊接">
            <a:extLst xmlns:a="http://schemas.openxmlformats.org/drawingml/2006/main">
              <a:ext uri="{FF2B5EF4-FFF2-40B4-BE49-F238E27FC236}">
                <a16:creationId xmlns:a16="http://schemas.microsoft.com/office/drawing/2014/main" id="{AABD85E8-8447-4BE9-B5CB-8A605E985FE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3962400"/>
            <a:ext cx="2381250" cy="2571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ctr">
            <a:noAutofit/>
          </a:bodyPr>
          <a:lstStyle xmlns:a="http://schemas.openxmlformats.org/drawingml/2006/main">
            <a:defPPr algn="ctr">
              <a:defRPr sz="1500" b="1">
                <a:solidFill>
                  <a:srgbClr val="8EF0C7"/>
                </a:solidFill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ctr">
              <a:defRPr sz="1500" b="1">
                <a:solidFill>
                  <a:srgbClr val="8EF0C7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00" b="1">
                <a:solidFill>
                  <a:srgbClr val="8EF0C7"/>
                </a:solidFill>
                <a:latin typeface="Microsoft YaHei"/>
                <a:ea typeface="Microsoft YaHei"/>
                <a:cs typeface="Microsoft YaHei"/>
              </a:rPr>
              <a:t>贴片焊接</a:t>
            </a:r>
          </a:p>
        </p:txBody>
      </p:sp>
      <p:sp>
        <p:nvSpPr>
          <p:cNvPr id="10" name="吸锡带返修">
            <a:extLst xmlns:a="http://schemas.openxmlformats.org/drawingml/2006/main">
              <a:ext uri="{FF2B5EF4-FFF2-40B4-BE49-F238E27FC236}">
                <a16:creationId xmlns:a16="http://schemas.microsoft.com/office/drawing/2014/main" id="{C9C09116-6A56-4252-A151-EAFC9320D65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238500" y="3962400"/>
            <a:ext cx="2381250" cy="2571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ctr">
            <a:noAutofit/>
          </a:bodyPr>
          <a:lstStyle xmlns:a="http://schemas.openxmlformats.org/drawingml/2006/main">
            <a:defPPr algn="ctr">
              <a:defRPr sz="1500" b="1">
                <a:solidFill>
                  <a:srgbClr val="FFB86B"/>
                </a:solidFill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ctr">
              <a:defRPr sz="1500" b="1">
                <a:solidFill>
                  <a:srgbClr val="FFB86B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00" b="1">
                <a:solidFill>
                  <a:srgbClr val="FFB86B"/>
                </a:solidFill>
                <a:latin typeface="Microsoft YaHei"/>
                <a:ea typeface="Microsoft YaHei"/>
                <a:cs typeface="Microsoft YaHei"/>
              </a:rPr>
              <a:t>吸锡带返修</a:t>
            </a:r>
          </a:p>
        </p:txBody>
      </p:sp>
      <p:pic>
        <p:nvPic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77FF9241-78AE-4FCD-8C96-7C0957B125B9}"/>
              </a:ext>
            </a:extLst>
          </p:cNvPr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9b451f631e4c4db9"/>
          <a:srcRect xmlns:a="http://schemas.openxmlformats.org/drawingml/2006/main" l="0" t="837" r="0" b="837"/>
          <a:stretch xmlns:a="http://schemas.openxmlformats.org/drawingml/2006/main">
            <a:fillRect l="0" t="0" r="0" b="0"/>
          </a:stretch>
        </p:blipFill>
        <p:spPr>
          <a:xfrm xmlns:a="http://schemas.openxmlformats.org/drawingml/2006/main">
            <a:off x="685800" y="4533900"/>
            <a:ext cx="2133600" cy="1476375"/>
          </a:xfrm>
          <a:prstGeom xmlns:a="http://schemas.openxmlformats.org/drawingml/2006/main" prst="roundRect">
            <a:avLst>
              <a:gd name="adj" fmla="val 7742"/>
            </a:avLst>
          </a:prstGeom>
        </p:spPr>
      </p:pic>
      <p:sp>
        <p:nvSpPr>
          <p:cNvPr id="12" name="焊后要检查什么">
            <a:extLst xmlns:a="http://schemas.openxmlformats.org/drawingml/2006/main">
              <a:ext uri="{FF2B5EF4-FFF2-40B4-BE49-F238E27FC236}">
                <a16:creationId xmlns:a16="http://schemas.microsoft.com/office/drawing/2014/main" id="{DE1401E2-95DF-4EAB-A1E6-DFDCD470684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057525" y="4552950"/>
            <a:ext cx="270510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ctr">
            <a:noAutofit/>
          </a:bodyPr>
          <a:lstStyle xmlns:a="http://schemas.openxmlformats.org/drawingml/2006/main">
            <a:defPPr algn="l">
              <a:defRPr sz="1650" b="1">
                <a:solidFill>
                  <a:srgbClr val="F5F8FC"/>
                </a:solidFill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l">
              <a:defRPr sz="1650" b="1">
                <a:solidFill>
                  <a:srgbClr val="F5F8FC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650" b="1">
                <a:solidFill>
                  <a:srgbClr val="F5F8FC"/>
                </a:solidFill>
                <a:latin typeface="Microsoft YaHei"/>
                <a:ea typeface="Microsoft YaHei"/>
                <a:cs typeface="Microsoft YaHei"/>
              </a:rPr>
              <a:t>焊后要检查什么</a:t>
            </a:r>
          </a:p>
        </p:txBody>
      </p:sp>
      <p:sp>
        <p:nvSpPr>
          <p:cNvPr id="13" name="连锡、漏焊、润湿不足&#10;器件偏位、焊盘损伤&#10;相邻焊盘是否短路">
            <a:extLst xmlns:a="http://schemas.openxmlformats.org/drawingml/2006/main">
              <a:ext uri="{FF2B5EF4-FFF2-40B4-BE49-F238E27FC236}">
                <a16:creationId xmlns:a16="http://schemas.microsoft.com/office/drawing/2014/main" id="{12FDED7F-3DD6-4429-9983-279B4E223A7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057525" y="4962525"/>
            <a:ext cx="2724150" cy="9620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l">
              <a:defRPr sz="1425" b="0">
                <a:solidFill>
                  <a:srgbClr val="A7B6C9"/>
                </a:solidFill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l">
              <a:defRPr sz="1425" b="0">
                <a:solidFill>
                  <a:srgbClr val="A7B6C9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425" b="0">
                <a:solidFill>
                  <a:srgbClr val="A7B6C9"/>
                </a:solidFill>
                <a:latin typeface="Microsoft YaHei"/>
                <a:ea typeface="Microsoft YaHei"/>
                <a:cs typeface="Microsoft YaHei"/>
              </a:rPr>
              <a:t>连锡、漏焊、润湿不足</a:t>
            </a:r>
          </a:p>
          <a:p xmlns:a="http://schemas.openxmlformats.org/drawingml/2006/main">
            <a:pPr algn="l">
              <a:defRPr sz="1425" b="0">
                <a:solidFill>
                  <a:srgbClr val="A7B6C9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425" b="0">
                <a:solidFill>
                  <a:srgbClr val="A7B6C9"/>
                </a:solidFill>
                <a:latin typeface="Microsoft YaHei"/>
                <a:ea typeface="Microsoft YaHei"/>
                <a:cs typeface="Microsoft YaHei"/>
              </a:rPr>
              <a:t>器件偏位、焊盘损伤</a:t>
            </a:r>
          </a:p>
          <a:p xmlns:a="http://schemas.openxmlformats.org/drawingml/2006/main">
            <a:pPr algn="l">
              <a:defRPr sz="1425" b="0">
                <a:solidFill>
                  <a:srgbClr val="A7B6C9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425" b="0">
                <a:solidFill>
                  <a:srgbClr val="A7B6C9"/>
                </a:solidFill>
                <a:latin typeface="Microsoft YaHei"/>
                <a:ea typeface="Microsoft YaHei"/>
                <a:cs typeface="Microsoft YaHei"/>
              </a:rPr>
              <a:t>相邻焊盘是否短路</a:t>
            </a:r>
          </a:p>
        </p:txBody>
      </p:sp>
      <p:sp>
        <p:nvSpPr>
          <p:cNvPr id="14" name="01">
            <a:extLst xmlns:a="http://schemas.openxmlformats.org/drawingml/2006/main">
              <a:ext uri="{FF2B5EF4-FFF2-40B4-BE49-F238E27FC236}">
                <a16:creationId xmlns:a16="http://schemas.microsoft.com/office/drawing/2014/main" id="{CCA68099-C3C7-4F57-A934-B6F34415401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29350" y="2057400"/>
            <a:ext cx="428625" cy="342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ctr">
            <a:noAutofit/>
          </a:bodyPr>
          <a:lstStyle xmlns:a="http://schemas.openxmlformats.org/drawingml/2006/main">
            <a:defPPr algn="l">
              <a:defRPr sz="1800" b="1">
                <a:solidFill>
                  <a:srgbClr val="FFB86B"/>
                </a:solidFill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l">
              <a:defRPr sz="1800" b="1">
                <a:solidFill>
                  <a:srgbClr val="FFB86B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800" b="1">
                <a:solidFill>
                  <a:srgbClr val="FFB86B"/>
                </a:solidFill>
                <a:latin typeface="Microsoft YaHei"/>
                <a:ea typeface="Microsoft YaHei"/>
                <a:cs typeface="Microsoft YaHei"/>
              </a:rPr>
              <a:t>01</a:t>
            </a:r>
          </a:p>
        </p:txBody>
      </p:sp>
      <p:sp>
        <p:nvSpPr>
          <p:cNvPr id="15" name="多画板、多练习">
            <a:extLst xmlns:a="http://schemas.openxmlformats.org/drawingml/2006/main">
              <a:ext uri="{FF2B5EF4-FFF2-40B4-BE49-F238E27FC236}">
                <a16:creationId xmlns:a16="http://schemas.microsoft.com/office/drawing/2014/main" id="{15416845-A77F-4B0C-B0A4-F0C5B8A40A7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781800" y="2057400"/>
            <a:ext cx="4724400" cy="3143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ctr">
            <a:noAutofit/>
          </a:bodyPr>
          <a:lstStyle xmlns:a="http://schemas.openxmlformats.org/drawingml/2006/main">
            <a:defPPr algn="l">
              <a:defRPr sz="1725" b="1">
                <a:solidFill>
                  <a:srgbClr val="F5F8FC"/>
                </a:solidFill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l">
              <a:defRPr sz="1725" b="1">
                <a:solidFill>
                  <a:srgbClr val="F5F8FC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725" b="1">
                <a:solidFill>
                  <a:srgbClr val="F5F8FC"/>
                </a:solidFill>
                <a:latin typeface="Microsoft YaHei"/>
                <a:ea typeface="Microsoft YaHei"/>
                <a:cs typeface="Microsoft YaHei"/>
              </a:rPr>
              <a:t>多画板、多练习</a:t>
            </a:r>
          </a:p>
        </p:txBody>
      </p:sp>
      <p:sp>
        <p:nvSpPr>
          <p:cNvPr id="16" name="从 0805 / 0603 阻容开始，反复练贴片、补焊和拖焊">
            <a:extLst xmlns:a="http://schemas.openxmlformats.org/drawingml/2006/main">
              <a:ext uri="{FF2B5EF4-FFF2-40B4-BE49-F238E27FC236}">
                <a16:creationId xmlns:a16="http://schemas.microsoft.com/office/drawing/2014/main" id="{DFEAC46C-3061-42FD-A52F-9F4C534D9F9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781800" y="2457450"/>
            <a:ext cx="4724400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ctr">
            <a:noAutofit/>
          </a:bodyPr>
          <a:lstStyle xmlns:a="http://schemas.openxmlformats.org/drawingml/2006/main">
            <a:defPPr algn="l">
              <a:defRPr sz="1350" b="0">
                <a:solidFill>
                  <a:srgbClr val="A7B6C9"/>
                </a:solidFill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l">
              <a:defRPr sz="1350" b="0">
                <a:solidFill>
                  <a:srgbClr val="A7B6C9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0">
                <a:solidFill>
                  <a:srgbClr val="A7B6C9"/>
                </a:solidFill>
                <a:latin typeface="Microsoft YaHei"/>
                <a:ea typeface="Microsoft YaHei"/>
                <a:cs typeface="Microsoft YaHei"/>
              </a:rPr>
              <a:t>从 0805 / 0603 阻容开始，反复练贴片、补焊和拖焊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90520BBD-F961-4E4E-90E1-44600B7F628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781800" y="2838450"/>
            <a:ext cx="4724400" cy="953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9525">
            <a:solidFill>
              <a:srgbClr val="29445F"/>
            </a:solidFill>
            <a:prstDash val="solid"/>
          </a:ln>
        </p:spPr>
      </p:sp>
      <p:sp>
        <p:nvSpPr>
          <p:cNvPr id="18" name="02">
            <a:extLst xmlns:a="http://schemas.openxmlformats.org/drawingml/2006/main">
              <a:ext uri="{FF2B5EF4-FFF2-40B4-BE49-F238E27FC236}">
                <a16:creationId xmlns:a16="http://schemas.microsoft.com/office/drawing/2014/main" id="{46B267D1-260E-45F1-8E77-152C297B327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29350" y="2962275"/>
            <a:ext cx="428625" cy="342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ctr">
            <a:noAutofit/>
          </a:bodyPr>
          <a:lstStyle xmlns:a="http://schemas.openxmlformats.org/drawingml/2006/main">
            <a:defPPr algn="l">
              <a:defRPr sz="1800" b="1">
                <a:solidFill>
                  <a:srgbClr val="FFB86B"/>
                </a:solidFill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l">
              <a:defRPr sz="1800" b="1">
                <a:solidFill>
                  <a:srgbClr val="FFB86B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800" b="1">
                <a:solidFill>
                  <a:srgbClr val="FFB86B"/>
                </a:solidFill>
                <a:latin typeface="Microsoft YaHei"/>
                <a:ea typeface="Microsoft YaHei"/>
                <a:cs typeface="Microsoft YaHei"/>
              </a:rPr>
              <a:t>02</a:t>
            </a:r>
          </a:p>
        </p:txBody>
      </p:sp>
      <p:sp>
        <p:nvSpPr>
          <p:cNvPr id="19" name="排针、接插件与 SOIC">
            <a:extLst xmlns:a="http://schemas.openxmlformats.org/drawingml/2006/main">
              <a:ext uri="{FF2B5EF4-FFF2-40B4-BE49-F238E27FC236}">
                <a16:creationId xmlns:a16="http://schemas.microsoft.com/office/drawing/2014/main" id="{B8A66513-A004-478D-B506-7BAB8706B6B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781800" y="2962275"/>
            <a:ext cx="4724400" cy="3143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ctr">
            <a:noAutofit/>
          </a:bodyPr>
          <a:lstStyle xmlns:a="http://schemas.openxmlformats.org/drawingml/2006/main">
            <a:defPPr algn="l">
              <a:defRPr sz="1725" b="1">
                <a:solidFill>
                  <a:srgbClr val="F5F8FC"/>
                </a:solidFill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l">
              <a:defRPr sz="1725" b="1">
                <a:solidFill>
                  <a:srgbClr val="F5F8FC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725" b="1">
                <a:solidFill>
                  <a:srgbClr val="F5F8FC"/>
                </a:solidFill>
                <a:latin typeface="Microsoft YaHei"/>
                <a:ea typeface="Microsoft YaHei"/>
                <a:cs typeface="Microsoft YaHei"/>
              </a:rPr>
              <a:t>排针、接插件与 SOIC</a:t>
            </a:r>
          </a:p>
        </p:txBody>
      </p:sp>
      <p:sp>
        <p:nvSpPr>
          <p:cNvPr id="20" name="练习定位、补焊和拆装，注意引脚方向">
            <a:extLst xmlns:a="http://schemas.openxmlformats.org/drawingml/2006/main">
              <a:ext uri="{FF2B5EF4-FFF2-40B4-BE49-F238E27FC236}">
                <a16:creationId xmlns:a16="http://schemas.microsoft.com/office/drawing/2014/main" id="{19BCDF7C-8E03-4C8D-BA41-12BB4DC9C85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781800" y="3362325"/>
            <a:ext cx="4724400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ctr">
            <a:noAutofit/>
          </a:bodyPr>
          <a:lstStyle xmlns:a="http://schemas.openxmlformats.org/drawingml/2006/main">
            <a:defPPr algn="l">
              <a:defRPr sz="1350" b="0">
                <a:solidFill>
                  <a:srgbClr val="A7B6C9"/>
                </a:solidFill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l">
              <a:defRPr sz="1350" b="0">
                <a:solidFill>
                  <a:srgbClr val="A7B6C9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0">
                <a:solidFill>
                  <a:srgbClr val="A7B6C9"/>
                </a:solidFill>
                <a:latin typeface="Microsoft YaHei"/>
                <a:ea typeface="Microsoft YaHei"/>
                <a:cs typeface="Microsoft YaHei"/>
              </a:rPr>
              <a:t>练习定位、补焊和拆装，注意引脚方向</a:t>
            </a:r>
          </a:p>
        </p:txBody>
      </p:sp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0974E2AC-88D6-4107-9670-DD248D4ACE4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781800" y="3743325"/>
            <a:ext cx="4724400" cy="953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9525">
            <a:solidFill>
              <a:srgbClr val="29445F"/>
            </a:solidFill>
            <a:prstDash val="solid"/>
          </a:ln>
        </p:spPr>
      </p:sp>
      <p:sp>
        <p:nvSpPr>
          <p:cNvPr id="22" name="03">
            <a:extLst xmlns:a="http://schemas.openxmlformats.org/drawingml/2006/main">
              <a:ext uri="{FF2B5EF4-FFF2-40B4-BE49-F238E27FC236}">
                <a16:creationId xmlns:a16="http://schemas.microsoft.com/office/drawing/2014/main" id="{9D22A478-FFA0-4B75-A4D7-ED633432AF4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29350" y="3867150"/>
            <a:ext cx="428625" cy="342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ctr">
            <a:noAutofit/>
          </a:bodyPr>
          <a:lstStyle xmlns:a="http://schemas.openxmlformats.org/drawingml/2006/main">
            <a:defPPr algn="l">
              <a:defRPr sz="1800" b="1">
                <a:solidFill>
                  <a:srgbClr val="FFB86B"/>
                </a:solidFill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l">
              <a:defRPr sz="1800" b="1">
                <a:solidFill>
                  <a:srgbClr val="FFB86B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800" b="1">
                <a:solidFill>
                  <a:srgbClr val="FFB86B"/>
                </a:solidFill>
                <a:latin typeface="Microsoft YaHei"/>
                <a:ea typeface="Microsoft YaHei"/>
                <a:cs typeface="Microsoft YaHei"/>
              </a:rPr>
              <a:t>03</a:t>
            </a:r>
          </a:p>
        </p:txBody>
      </p:sp>
      <p:sp>
        <p:nvSpPr>
          <p:cNvPr id="23" name="连锡处理与拆焊">
            <a:extLst xmlns:a="http://schemas.openxmlformats.org/drawingml/2006/main">
              <a:ext uri="{FF2B5EF4-FFF2-40B4-BE49-F238E27FC236}">
                <a16:creationId xmlns:a16="http://schemas.microsoft.com/office/drawing/2014/main" id="{92D1A197-C6B9-467A-8FA5-D59BB0D1B43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781800" y="3867150"/>
            <a:ext cx="4724400" cy="3143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ctr">
            <a:noAutofit/>
          </a:bodyPr>
          <a:lstStyle xmlns:a="http://schemas.openxmlformats.org/drawingml/2006/main">
            <a:defPPr algn="l">
              <a:defRPr sz="1725" b="1">
                <a:solidFill>
                  <a:srgbClr val="F5F8FC"/>
                </a:solidFill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l">
              <a:defRPr sz="1725" b="1">
                <a:solidFill>
                  <a:srgbClr val="F5F8FC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725" b="1">
                <a:solidFill>
                  <a:srgbClr val="F5F8FC"/>
                </a:solidFill>
                <a:latin typeface="Microsoft YaHei"/>
                <a:ea typeface="Microsoft YaHei"/>
                <a:cs typeface="Microsoft YaHei"/>
              </a:rPr>
              <a:t>连锡处理与拆焊</a:t>
            </a:r>
          </a:p>
        </p:txBody>
      </p:sp>
      <p:sp>
        <p:nvSpPr>
          <p:cNvPr id="24" name="练习使用助焊剂、吸锡带和风枪">
            <a:extLst xmlns:a="http://schemas.openxmlformats.org/drawingml/2006/main">
              <a:ext uri="{FF2B5EF4-FFF2-40B4-BE49-F238E27FC236}">
                <a16:creationId xmlns:a16="http://schemas.microsoft.com/office/drawing/2014/main" id="{EBBAFF40-B3DA-415F-AF3A-DC588CEC79D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781800" y="4267200"/>
            <a:ext cx="4724400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ctr">
            <a:noAutofit/>
          </a:bodyPr>
          <a:lstStyle xmlns:a="http://schemas.openxmlformats.org/drawingml/2006/main">
            <a:defPPr algn="l">
              <a:defRPr sz="1350" b="0">
                <a:solidFill>
                  <a:srgbClr val="A7B6C9"/>
                </a:solidFill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l">
              <a:defRPr sz="1350" b="0">
                <a:solidFill>
                  <a:srgbClr val="A7B6C9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0">
                <a:solidFill>
                  <a:srgbClr val="A7B6C9"/>
                </a:solidFill>
                <a:latin typeface="Microsoft YaHei"/>
                <a:ea typeface="Microsoft YaHei"/>
                <a:cs typeface="Microsoft YaHei"/>
              </a:rPr>
              <a:t>练习使用助焊剂、吸锡带和风枪</a:t>
            </a:r>
          </a:p>
        </p:txBody>
      </p:sp>
      <p:sp>
        <p:nvSpPr>
          <p:cNvPr id="25" name="">
            <a:extLst xmlns:a="http://schemas.openxmlformats.org/drawingml/2006/main">
              <a:ext uri="{FF2B5EF4-FFF2-40B4-BE49-F238E27FC236}">
                <a16:creationId xmlns:a16="http://schemas.microsoft.com/office/drawing/2014/main" id="{77D8AEE9-BA60-48F5-BF58-71E868B4A24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781800" y="4648200"/>
            <a:ext cx="4724400" cy="953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9525">
            <a:solidFill>
              <a:srgbClr val="29445F"/>
            </a:solidFill>
            <a:prstDash val="solid"/>
          </a:ln>
        </p:spPr>
      </p:sp>
      <p:sp>
        <p:nvSpPr>
          <p:cNvPr id="26" name="04">
            <a:extLst xmlns:a="http://schemas.openxmlformats.org/drawingml/2006/main">
              <a:ext uri="{FF2B5EF4-FFF2-40B4-BE49-F238E27FC236}">
                <a16:creationId xmlns:a16="http://schemas.microsoft.com/office/drawing/2014/main" id="{D21F9EE3-E7B3-4782-8445-103801708D5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29350" y="4772025"/>
            <a:ext cx="428625" cy="342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ctr">
            <a:noAutofit/>
          </a:bodyPr>
          <a:lstStyle xmlns:a="http://schemas.openxmlformats.org/drawingml/2006/main">
            <a:defPPr algn="l">
              <a:defRPr sz="1800" b="1">
                <a:solidFill>
                  <a:srgbClr val="FFB86B"/>
                </a:solidFill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l">
              <a:defRPr sz="1800" b="1">
                <a:solidFill>
                  <a:srgbClr val="FFB86B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800" b="1">
                <a:solidFill>
                  <a:srgbClr val="FFB86B"/>
                </a:solidFill>
                <a:latin typeface="Microsoft YaHei"/>
                <a:ea typeface="Microsoft YaHei"/>
                <a:cs typeface="Microsoft YaHei"/>
              </a:rPr>
              <a:t>04</a:t>
            </a:r>
          </a:p>
        </p:txBody>
      </p:sp>
      <p:sp>
        <p:nvSpPr>
          <p:cNvPr id="27" name="每次焊完都检查">
            <a:extLst xmlns:a="http://schemas.openxmlformats.org/drawingml/2006/main">
              <a:ext uri="{FF2B5EF4-FFF2-40B4-BE49-F238E27FC236}">
                <a16:creationId xmlns:a16="http://schemas.microsoft.com/office/drawing/2014/main" id="{F8073AFB-77F7-4D01-91E6-709F09DB132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781800" y="4772025"/>
            <a:ext cx="4724400" cy="3143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ctr">
            <a:noAutofit/>
          </a:bodyPr>
          <a:lstStyle xmlns:a="http://schemas.openxmlformats.org/drawingml/2006/main">
            <a:defPPr algn="l">
              <a:defRPr sz="1725" b="1">
                <a:solidFill>
                  <a:srgbClr val="F5F8FC"/>
                </a:solidFill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l">
              <a:defRPr sz="1725" b="1">
                <a:solidFill>
                  <a:srgbClr val="F5F8FC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725" b="1">
                <a:solidFill>
                  <a:srgbClr val="F5F8FC"/>
                </a:solidFill>
                <a:latin typeface="Microsoft YaHei"/>
                <a:ea typeface="Microsoft YaHei"/>
                <a:cs typeface="Microsoft YaHei"/>
              </a:rPr>
              <a:t>每次焊完都检查</a:t>
            </a:r>
          </a:p>
        </p:txBody>
      </p:sp>
      <p:sp>
        <p:nvSpPr>
          <p:cNvPr id="28" name="看润湿、偏位、连锡和焊盘，发现问题马上返修">
            <a:extLst xmlns:a="http://schemas.openxmlformats.org/drawingml/2006/main">
              <a:ext uri="{FF2B5EF4-FFF2-40B4-BE49-F238E27FC236}">
                <a16:creationId xmlns:a16="http://schemas.microsoft.com/office/drawing/2014/main" id="{CA31923D-08DE-4487-BCE6-BBAFC8D3DDF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781800" y="5172075"/>
            <a:ext cx="4724400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ctr">
            <a:noAutofit/>
          </a:bodyPr>
          <a:lstStyle xmlns:a="http://schemas.openxmlformats.org/drawingml/2006/main">
            <a:defPPr algn="l">
              <a:defRPr sz="1350" b="0">
                <a:solidFill>
                  <a:srgbClr val="A7B6C9"/>
                </a:solidFill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l">
              <a:defRPr sz="1350" b="0">
                <a:solidFill>
                  <a:srgbClr val="A7B6C9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0">
                <a:solidFill>
                  <a:srgbClr val="A7B6C9"/>
                </a:solidFill>
                <a:latin typeface="Microsoft YaHei"/>
                <a:ea typeface="Microsoft YaHei"/>
                <a:cs typeface="Microsoft YaHei"/>
              </a:rPr>
              <a:t>看润湿、偏位、连锡和焊盘，发现问题马上返修</a:t>
            </a:r>
          </a:p>
        </p:txBody>
      </p:sp>
      <p:sp>
        <p:nvSpPr>
          <p:cNvPr id="29" name="烙铁推荐245系列手柄；温度别一味调高，停留太久会伤焊盘。">
            <a:extLst xmlns:a="http://schemas.openxmlformats.org/drawingml/2006/main">
              <a:ext uri="{FF2B5EF4-FFF2-40B4-BE49-F238E27FC236}">
                <a16:creationId xmlns:a16="http://schemas.microsoft.com/office/drawing/2014/main" id="{1D397F59-CE80-448C-B34B-12A130EF536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29350" y="5791200"/>
            <a:ext cx="5276850" cy="2571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ctr">
            <a:noAutofit/>
          </a:bodyPr>
          <a:lstStyle xmlns:a="http://schemas.openxmlformats.org/drawingml/2006/main">
            <a:defPPr algn="l">
              <a:defRPr sz="1200" b="0">
                <a:solidFill>
                  <a:srgbClr val="A7B6C9"/>
                </a:solidFill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l">
              <a:defRPr sz="1200" b="0">
                <a:solidFill>
                  <a:srgbClr val="A7B6C9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0">
                <a:solidFill>
                  <a:srgbClr val="A7B6C9"/>
                </a:solidFill>
                <a:latin typeface="Microsoft YaHei"/>
                <a:ea typeface="Microsoft YaHei"/>
                <a:cs typeface="Microsoft YaHei"/>
              </a:rPr>
              <a:t>烙铁推荐245系列手柄；温度别一味调高，停留太久会伤焊盘。</a:t>
            </a:r>
          </a:p>
        </p:txBody>
      </p:sp>
      <p:sp>
        <p:nvSpPr>
          <p:cNvPr id="30" name="照片：Bill Earl / Adafruit《Guide To Excellent So">
            <a:extLst xmlns:a="http://schemas.openxmlformats.org/drawingml/2006/main">
              <a:ext uri="{FF2B5EF4-FFF2-40B4-BE49-F238E27FC236}">
                <a16:creationId xmlns:a16="http://schemas.microsoft.com/office/drawing/2014/main" id="{A9800480-D44B-4D56-94A7-75D2660386C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6134100"/>
            <a:ext cx="10820400" cy="190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ctr">
            <a:noAutofit/>
          </a:bodyPr>
          <a:lstStyle xmlns:a="http://schemas.openxmlformats.org/drawingml/2006/main">
            <a:defPPr algn="l">
              <a:defRPr sz="900" b="0">
                <a:solidFill>
                  <a:srgbClr val="70839C"/>
                </a:solidFill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l">
              <a:defRPr sz="900" b="0">
                <a:solidFill>
                  <a:srgbClr val="70839C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00" b="0">
                <a:solidFill>
                  <a:srgbClr val="70839C"/>
                </a:solidFill>
                <a:latin typeface="Microsoft YaHei"/>
                <a:ea typeface="Microsoft YaHei"/>
                <a:cs typeface="Microsoft YaHei"/>
              </a:rPr>
              <a:t>照片：Bill Earl / Adafruit《Guide To Excellent Soldering》</a:t>
            </a:r>
          </a:p>
        </p:txBody>
      </p:sp>
    </p:spTree>
    <p:extLst>
      <p:ext uri="{BB962C8B-B14F-4D97-AF65-F5344CB8AC3E}">
        <p14:creationId xmlns:p14="http://schemas.microsoft.com/office/powerpoint/2010/main" val="1866162277"/>
      </p:ext>
    </p:extLst>
  </p:cSld>
  <p:transition spd="med" advClick="1">
    <p:fade/>
  </p:transition>
  <p:timing xmlns:p="http://schemas.openxmlformats.org/presentationml/2006/main" xmlns:a="http://schemas.openxmlformats.org/drawingml/2006/main" xmlns:r="http://schemas.openxmlformats.org/officeDocument/2006/relationships"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35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35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350"/>
                            </p:stCondLst>
                            <p:childTnLst>
                              <p:par>
                                <p:cTn id="12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45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45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45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45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45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7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" dur="45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0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45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4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0" dur="4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3" dur="4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6" dur="4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7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9" dur="4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0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2" dur="4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3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5" dur="4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6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8" dur="4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9" fill="hold">
                      <p:stCondLst>
                        <p:cond delay="indefinite"/>
                      </p:stCondLst>
                      <p:childTnLst>
                        <p:par>
                          <p:cTn id="60" fill="hold">
                            <p:stCondLst>
                              <p:cond delay="0"/>
                            </p:stCondLst>
                            <p:childTnLst>
                              <p:par>
                                <p:cTn id="61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3" dur="4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6" dur="4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7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9" dur="4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0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2" dur="4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3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5" dur="4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8" dur="4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9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1" dur="4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2" fill="hold">
                      <p:stCondLst>
                        <p:cond delay="indefinite"/>
                      </p:stCondLst>
                      <p:childTnLst>
                        <p:par>
                          <p:cTn id="83" fill="hold">
                            <p:stCondLst>
                              <p:cond delay="0"/>
                            </p:stCondLst>
                            <p:childTnLst>
                              <p:par>
                                <p:cTn id="84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6" dur="4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/>
      <p:bldP spid="9" grpId="0"/>
      <p:bldP spid="10" grpId="0"/>
      <p:bldP spid="12" grpId="0"/>
      <p:bldP spid="13" grpId="0"/>
      <p:bldP spid="14" grpId="0"/>
      <p:bldP spid="15" grpId="0"/>
      <p:bldP spid="16" grpId="0"/>
      <p:bldP spid="18" grpId="0"/>
      <p:bldP spid="19" grpId="0"/>
      <p:bldP spid="20" grpId="0"/>
      <p:bldP spid="22" grpId="0"/>
      <p:bldP spid="23" grpId="0"/>
      <p:bldP spid="24" grpId="0"/>
      <p:bldP spid="26" grpId="0"/>
      <p:bldP spid="27" grpId="0"/>
      <p:bldP spid="28" grpId="0"/>
      <p:bldP spid="29" grpId="0"/>
    </p:bldLst>
  </p:timing>
</p:sld>
</file>

<file path=ppt/slides/slide9.xml><?xml version="1.0" encoding="utf-8"?>
<p:sld xmlns:p="http://schemas.openxmlformats.org/presentationml/2006/main">
  <p:cSld>
    <p:bg>
      <p:bgPr>
        <a:solidFill xmlns:a="http://schemas.openxmlformats.org/drawingml/2006/main">
          <a:srgbClr val="0A122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31" name="07 / TRAINING TASK">
            <a:extLst xmlns:a="http://schemas.openxmlformats.org/drawingml/2006/main">
              <a:ext uri="{FF2B5EF4-FFF2-40B4-BE49-F238E27FC236}">
                <a16:creationId xmlns:a16="http://schemas.microsoft.com/office/drawing/2014/main" id="{34991E50-9B08-4549-ACA1-C1E645FE322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476250"/>
            <a:ext cx="8572500" cy="2190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ctr">
            <a:noAutofit/>
          </a:bodyPr>
          <a:lstStyle xmlns:a="http://schemas.openxmlformats.org/drawingml/2006/main">
            <a:defPPr algn="l">
              <a:defRPr sz="975" b="1">
                <a:solidFill>
                  <a:srgbClr val="8EF0C7"/>
                </a:solidFill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l">
              <a:defRPr sz="975" b="1">
                <a:solidFill>
                  <a:srgbClr val="8EF0C7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8EF0C7"/>
                </a:solidFill>
                <a:latin typeface="Microsoft YaHei"/>
                <a:ea typeface="Microsoft YaHei"/>
                <a:cs typeface="Microsoft YaHei"/>
              </a:rPr>
              <a:t>07 / TRAINING TASK</a:t>
            </a:r>
          </a:p>
        </p:txBody>
      </p:sp>
      <p:sp>
        <p:nvSpPr>
          <p:cNvPr id="2" name="训练题目：电源缓冲板">
            <a:extLst xmlns:a="http://schemas.openxmlformats.org/drawingml/2006/main">
              <a:ext uri="{FF2B5EF4-FFF2-40B4-BE49-F238E27FC236}">
                <a16:creationId xmlns:a16="http://schemas.microsoft.com/office/drawing/2014/main" id="{7CE79A75-8DEA-4C1D-9552-4DCD6F86CC4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790575"/>
            <a:ext cx="10820400" cy="590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ctr">
            <a:noAutofit/>
          </a:bodyPr>
          <a:lstStyle xmlns:a="http://schemas.openxmlformats.org/drawingml/2006/main">
            <a:defPPr algn="l">
              <a:defRPr sz="2700" b="1">
                <a:solidFill>
                  <a:srgbClr val="F5F8FC"/>
                </a:solidFill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l">
              <a:defRPr sz="2700" b="1">
                <a:solidFill>
                  <a:srgbClr val="F5F8FC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700" b="1">
                <a:solidFill>
                  <a:srgbClr val="F5F8FC"/>
                </a:solidFill>
                <a:latin typeface="Microsoft YaHei"/>
                <a:ea typeface="Microsoft YaHei"/>
                <a:cs typeface="Microsoft YaHei"/>
              </a:rPr>
              <a:t>训练题目：电源缓冲板</a:t>
            </a:r>
          </a:p>
        </p:txBody>
      </p:sp>
      <p:sp>
        <p:nvSpPr>
          <p:cNvPr id="3" name="基础部分通过就完成，超电拓展和软件控制属于加分项。">
            <a:extLst xmlns:a="http://schemas.openxmlformats.org/drawingml/2006/main">
              <a:ext uri="{FF2B5EF4-FFF2-40B4-BE49-F238E27FC236}">
                <a16:creationId xmlns:a16="http://schemas.microsoft.com/office/drawing/2014/main" id="{C23A7CD1-4422-432F-B9F6-82608368842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1438275"/>
            <a:ext cx="1082040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ctr">
            <a:noAutofit/>
          </a:bodyPr>
          <a:lstStyle xmlns:a="http://schemas.openxmlformats.org/drawingml/2006/main">
            <a:defPPr algn="l">
              <a:defRPr sz="1425" b="0">
                <a:solidFill>
                  <a:srgbClr val="A7B6C9"/>
                </a:solidFill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l">
              <a:defRPr sz="1425" b="0">
                <a:solidFill>
                  <a:srgbClr val="A7B6C9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425" b="0">
                <a:solidFill>
                  <a:srgbClr val="A7B6C9"/>
                </a:solidFill>
                <a:latin typeface="Microsoft YaHei"/>
                <a:ea typeface="Microsoft YaHei"/>
                <a:cs typeface="Microsoft YaHei"/>
              </a:rPr>
              <a:t>基础部分通过就完成，超电拓展和软件控制属于加分项。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9F3D764C-8166-47B6-BC2E-DDADF62E40A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6429375"/>
            <a:ext cx="10820400" cy="953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9525">
            <a:solidFill>
              <a:srgbClr val="29445F"/>
            </a:solidFill>
            <a:prstDash val="solid"/>
          </a:ln>
        </p:spPr>
      </p:sp>
      <p:sp>
        <p:nvSpPr>
          <p:cNvPr id="5" name="重山战队 · 硬件组招新">
            <a:extLst xmlns:a="http://schemas.openxmlformats.org/drawingml/2006/main">
              <a:ext uri="{FF2B5EF4-FFF2-40B4-BE49-F238E27FC236}">
                <a16:creationId xmlns:a16="http://schemas.microsoft.com/office/drawing/2014/main" id="{9F6C1AC9-A98F-4358-9470-35AF4676390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6553200"/>
            <a:ext cx="342900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ctr">
            <a:noAutofit/>
          </a:bodyPr>
          <a:lstStyle xmlns:a="http://schemas.openxmlformats.org/drawingml/2006/main">
            <a:defPPr algn="l">
              <a:defRPr sz="900" b="1">
                <a:solidFill>
                  <a:srgbClr val="70839C"/>
                </a:solidFill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l">
              <a:defRPr sz="900" b="1">
                <a:solidFill>
                  <a:srgbClr val="70839C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00" b="1">
                <a:solidFill>
                  <a:srgbClr val="70839C"/>
                </a:solidFill>
                <a:latin typeface="Microsoft YaHei"/>
                <a:ea typeface="Microsoft YaHei"/>
                <a:cs typeface="Microsoft YaHei"/>
              </a:rPr>
              <a:t>重山战队 · 硬件组招新</a:t>
            </a:r>
          </a:p>
        </p:txBody>
      </p:sp>
      <p:sp>
        <p:nvSpPr>
          <p:cNvPr id="6" name="09">
            <a:extLst xmlns:a="http://schemas.openxmlformats.org/drawingml/2006/main">
              <a:ext uri="{FF2B5EF4-FFF2-40B4-BE49-F238E27FC236}">
                <a16:creationId xmlns:a16="http://schemas.microsoft.com/office/drawing/2014/main" id="{52D8FC80-B1CA-47F7-A78A-39D1EE8665C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934700" y="6534150"/>
            <a:ext cx="571500" cy="190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ctr">
            <a:noAutofit/>
          </a:bodyPr>
          <a:lstStyle xmlns:a="http://schemas.openxmlformats.org/drawingml/2006/main">
            <a:defPPr algn="r">
              <a:defRPr sz="975" b="1">
                <a:solidFill>
                  <a:srgbClr val="70839C"/>
                </a:solidFill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r">
              <a:defRPr sz="975" b="1">
                <a:solidFill>
                  <a:srgbClr val="70839C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70839C"/>
                </a:solidFill>
                <a:latin typeface="Microsoft YaHei"/>
                <a:ea typeface="Microsoft YaHei"/>
                <a:cs typeface="Microsoft YaHei"/>
              </a:rPr>
              <a:t>09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22540B2B-4448-45CC-B525-2AF3794A8E3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2009775"/>
            <a:ext cx="5238750" cy="4038600"/>
          </a:xfrm>
          <a:prstGeom xmlns:a="http://schemas.openxmlformats.org/drawingml/2006/main" prst="roundRect">
            <a:avLst>
              <a:gd name="adj" fmla="val 4245"/>
            </a:avLst>
          </a:prstGeom>
          <a:solidFill xmlns:a="http://schemas.openxmlformats.org/drawingml/2006/main">
            <a:srgbClr val="13243A"/>
          </a:solidFill>
          <a:ln xmlns:a="http://schemas.openxmlformats.org/drawingml/2006/main" w="9525">
            <a:solidFill>
              <a:srgbClr val="29445F"/>
            </a:solidFill>
            <a:prstDash val="solid"/>
          </a:ln>
        </p:spPr>
      </p:sp>
      <p:sp>
        <p:nvSpPr>
          <p:cNvPr id="8" name="基础题目：5 V Buck 电源">
            <a:extLst xmlns:a="http://schemas.openxmlformats.org/drawingml/2006/main">
              <a:ext uri="{FF2B5EF4-FFF2-40B4-BE49-F238E27FC236}">
                <a16:creationId xmlns:a16="http://schemas.microsoft.com/office/drawing/2014/main" id="{D3FDDBEE-CF3E-4E0B-A463-DF8FAB26788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33450" y="2209800"/>
            <a:ext cx="4800600" cy="342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ctr">
            <a:noAutofit/>
          </a:bodyPr>
          <a:lstStyle xmlns:a="http://schemas.openxmlformats.org/drawingml/2006/main">
            <a:defPPr algn="l">
              <a:defRPr sz="1875" b="1">
                <a:solidFill>
                  <a:srgbClr val="8EF0C7"/>
                </a:solidFill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l">
              <a:defRPr sz="1875" b="1">
                <a:solidFill>
                  <a:srgbClr val="8EF0C7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875" b="1">
                <a:solidFill>
                  <a:srgbClr val="8EF0C7"/>
                </a:solidFill>
                <a:latin typeface="Microsoft YaHei"/>
                <a:ea typeface="Microsoft YaHei"/>
                <a:cs typeface="Microsoft YaHei"/>
              </a:rPr>
              <a:t>基础题目：5 V Buck 电源</a:t>
            </a:r>
          </a:p>
        </p:txBody>
      </p:sp>
      <p:sp>
        <p:nvSpPr>
          <p:cNvPr id="9" name="输入">
            <a:extLst xmlns:a="http://schemas.openxmlformats.org/drawingml/2006/main">
              <a:ext uri="{FF2B5EF4-FFF2-40B4-BE49-F238E27FC236}">
                <a16:creationId xmlns:a16="http://schemas.microsoft.com/office/drawing/2014/main" id="{16B4C106-7920-4D6A-BA47-5F2108AC9CA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33450" y="2743200"/>
            <a:ext cx="106680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ctr">
            <a:noAutofit/>
          </a:bodyPr>
          <a:lstStyle xmlns:a="http://schemas.openxmlformats.org/drawingml/2006/main">
            <a:defPPr algn="l">
              <a:defRPr sz="1425" b="1">
                <a:solidFill>
                  <a:srgbClr val="6BD6FF"/>
                </a:solidFill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l">
              <a:defRPr sz="1425" b="1">
                <a:solidFill>
                  <a:srgbClr val="6BD6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425" b="1">
                <a:solidFill>
                  <a:srgbClr val="6BD6FF"/>
                </a:solidFill>
                <a:latin typeface="Microsoft YaHei"/>
                <a:ea typeface="Microsoft YaHei"/>
                <a:cs typeface="Microsoft YaHei"/>
              </a:rPr>
              <a:t>输入</a:t>
            </a:r>
          </a:p>
        </p:txBody>
      </p:sp>
      <p:sp>
        <p:nvSpPr>
          <p:cNvPr id="10" name="9–28 V 直流可调电源">
            <a:extLst xmlns:a="http://schemas.openxmlformats.org/drawingml/2006/main">
              <a:ext uri="{FF2B5EF4-FFF2-40B4-BE49-F238E27FC236}">
                <a16:creationId xmlns:a16="http://schemas.microsoft.com/office/drawing/2014/main" id="{D042CF9B-D7DF-40C4-86EF-6F5C0BAB5DB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019300" y="2743200"/>
            <a:ext cx="361950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ctr">
            <a:noAutofit/>
          </a:bodyPr>
          <a:lstStyle xmlns:a="http://schemas.openxmlformats.org/drawingml/2006/main">
            <a:defPPr algn="l">
              <a:defRPr sz="1425" b="0">
                <a:solidFill>
                  <a:srgbClr val="F5F8FC"/>
                </a:solidFill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l">
              <a:defRPr sz="1425" b="0">
                <a:solidFill>
                  <a:srgbClr val="F5F8FC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425" b="0">
                <a:solidFill>
                  <a:srgbClr val="F5F8FC"/>
                </a:solidFill>
                <a:latin typeface="Microsoft YaHei"/>
                <a:ea typeface="Microsoft YaHei"/>
                <a:cs typeface="Microsoft YaHei"/>
              </a:rPr>
              <a:t>9–28 V 直流可调电源</a:t>
            </a:r>
          </a:p>
        </p:txBody>
      </p:sp>
      <p:sp>
        <p:nvSpPr>
          <p:cNvPr id="11" name="输出">
            <a:extLst xmlns:a="http://schemas.openxmlformats.org/drawingml/2006/main">
              <a:ext uri="{FF2B5EF4-FFF2-40B4-BE49-F238E27FC236}">
                <a16:creationId xmlns:a16="http://schemas.microsoft.com/office/drawing/2014/main" id="{AE6167F9-F9D6-46D4-B24A-8EA68088843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33450" y="3162300"/>
            <a:ext cx="106680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ctr">
            <a:noAutofit/>
          </a:bodyPr>
          <a:lstStyle xmlns:a="http://schemas.openxmlformats.org/drawingml/2006/main">
            <a:defPPr algn="l">
              <a:defRPr sz="1425" b="1">
                <a:solidFill>
                  <a:srgbClr val="6BD6FF"/>
                </a:solidFill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l">
              <a:defRPr sz="1425" b="1">
                <a:solidFill>
                  <a:srgbClr val="6BD6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425" b="1">
                <a:solidFill>
                  <a:srgbClr val="6BD6FF"/>
                </a:solidFill>
                <a:latin typeface="Microsoft YaHei"/>
                <a:ea typeface="Microsoft YaHei"/>
                <a:cs typeface="Microsoft YaHei"/>
              </a:rPr>
              <a:t>输出</a:t>
            </a:r>
          </a:p>
        </p:txBody>
      </p:sp>
      <p:sp>
        <p:nvSpPr>
          <p:cNvPr id="12" name="5.0 V ±5%，连续 0.5 A">
            <a:extLst xmlns:a="http://schemas.openxmlformats.org/drawingml/2006/main">
              <a:ext uri="{FF2B5EF4-FFF2-40B4-BE49-F238E27FC236}">
                <a16:creationId xmlns:a16="http://schemas.microsoft.com/office/drawing/2014/main" id="{94F2115D-FBC1-4569-BFED-FA695665FBB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019300" y="3162300"/>
            <a:ext cx="361950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ctr">
            <a:noAutofit/>
          </a:bodyPr>
          <a:lstStyle xmlns:a="http://schemas.openxmlformats.org/drawingml/2006/main">
            <a:defPPr algn="l">
              <a:defRPr sz="1425" b="0">
                <a:solidFill>
                  <a:srgbClr val="F5F8FC"/>
                </a:solidFill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l">
              <a:defRPr sz="1425" b="0">
                <a:solidFill>
                  <a:srgbClr val="F5F8FC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425" b="0">
                <a:solidFill>
                  <a:srgbClr val="F5F8FC"/>
                </a:solidFill>
                <a:latin typeface="Microsoft YaHei"/>
                <a:ea typeface="Microsoft YaHei"/>
                <a:cs typeface="Microsoft YaHei"/>
              </a:rPr>
              <a:t>5.0 V ±5%，连续 0.5 A</a:t>
            </a:r>
          </a:p>
        </p:txBody>
      </p:sp>
      <p:sp>
        <p:nvSpPr>
          <p:cNvPr id="13" name="纹波">
            <a:extLst xmlns:a="http://schemas.openxmlformats.org/drawingml/2006/main">
              <a:ext uri="{FF2B5EF4-FFF2-40B4-BE49-F238E27FC236}">
                <a16:creationId xmlns:a16="http://schemas.microsoft.com/office/drawing/2014/main" id="{92CAEDC6-02E9-4A2C-919B-2915DC0DD29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33450" y="3581400"/>
            <a:ext cx="106680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ctr">
            <a:noAutofit/>
          </a:bodyPr>
          <a:lstStyle xmlns:a="http://schemas.openxmlformats.org/drawingml/2006/main">
            <a:defPPr algn="l">
              <a:defRPr sz="1425" b="1">
                <a:solidFill>
                  <a:srgbClr val="6BD6FF"/>
                </a:solidFill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l">
              <a:defRPr sz="1425" b="1">
                <a:solidFill>
                  <a:srgbClr val="6BD6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425" b="1">
                <a:solidFill>
                  <a:srgbClr val="6BD6FF"/>
                </a:solidFill>
                <a:latin typeface="Microsoft YaHei"/>
                <a:ea typeface="Microsoft YaHei"/>
                <a:cs typeface="Microsoft YaHei"/>
              </a:rPr>
              <a:t>纹波</a:t>
            </a:r>
          </a:p>
        </p:txBody>
      </p:sp>
      <p:sp>
        <p:nvSpPr>
          <p:cNvPr id="14" name="≤100 mVpp（12 V 输入，0.5 A）">
            <a:extLst xmlns:a="http://schemas.openxmlformats.org/drawingml/2006/main">
              <a:ext uri="{FF2B5EF4-FFF2-40B4-BE49-F238E27FC236}">
                <a16:creationId xmlns:a16="http://schemas.microsoft.com/office/drawing/2014/main" id="{649994D4-091F-4764-873E-489E682DB26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019300" y="3581400"/>
            <a:ext cx="361950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ctr">
            <a:noAutofit/>
          </a:bodyPr>
          <a:lstStyle xmlns:a="http://schemas.openxmlformats.org/drawingml/2006/main">
            <a:defPPr algn="l">
              <a:defRPr sz="1425" b="0">
                <a:solidFill>
                  <a:srgbClr val="F5F8FC"/>
                </a:solidFill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l">
              <a:defRPr sz="1425" b="0">
                <a:solidFill>
                  <a:srgbClr val="F5F8FC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425" b="0">
                <a:solidFill>
                  <a:srgbClr val="F5F8FC"/>
                </a:solidFill>
                <a:latin typeface="Microsoft YaHei"/>
                <a:ea typeface="Microsoft YaHei"/>
                <a:cs typeface="Microsoft YaHei"/>
              </a:rPr>
              <a:t>≤100 mVpp（12 V 输入，0.5 A）</a:t>
            </a:r>
          </a:p>
        </p:txBody>
      </p:sp>
      <p:sp>
        <p:nvSpPr>
          <p:cNvPr id="15" name="PCB">
            <a:extLst xmlns:a="http://schemas.openxmlformats.org/drawingml/2006/main">
              <a:ext uri="{FF2B5EF4-FFF2-40B4-BE49-F238E27FC236}">
                <a16:creationId xmlns:a16="http://schemas.microsoft.com/office/drawing/2014/main" id="{8F86FB60-14BF-4259-867E-172DDB01BE6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33450" y="4000500"/>
            <a:ext cx="106680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ctr">
            <a:noAutofit/>
          </a:bodyPr>
          <a:lstStyle xmlns:a="http://schemas.openxmlformats.org/drawingml/2006/main">
            <a:defPPr algn="l">
              <a:defRPr sz="1425" b="1">
                <a:solidFill>
                  <a:srgbClr val="6BD6FF"/>
                </a:solidFill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l">
              <a:defRPr sz="1425" b="1">
                <a:solidFill>
                  <a:srgbClr val="6BD6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425" b="1">
                <a:solidFill>
                  <a:srgbClr val="6BD6FF"/>
                </a:solidFill>
                <a:latin typeface="Microsoft YaHei"/>
                <a:ea typeface="Microsoft YaHei"/>
                <a:cs typeface="Microsoft YaHei"/>
              </a:rPr>
              <a:t>PCB</a:t>
            </a:r>
          </a:p>
        </p:txBody>
      </p:sp>
      <p:sp>
        <p:nvSpPr>
          <p:cNvPr id="16" name="≤50 × 50 mm，双层板">
            <a:extLst xmlns:a="http://schemas.openxmlformats.org/drawingml/2006/main">
              <a:ext uri="{FF2B5EF4-FFF2-40B4-BE49-F238E27FC236}">
                <a16:creationId xmlns:a16="http://schemas.microsoft.com/office/drawing/2014/main" id="{B516F11E-9E40-4A4E-8603-3D2ABE94DFC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019300" y="4000500"/>
            <a:ext cx="361950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ctr">
            <a:noAutofit/>
          </a:bodyPr>
          <a:lstStyle xmlns:a="http://schemas.openxmlformats.org/drawingml/2006/main">
            <a:defPPr algn="l">
              <a:defRPr sz="1425" b="0">
                <a:solidFill>
                  <a:srgbClr val="F5F8FC"/>
                </a:solidFill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l">
              <a:defRPr sz="1425" b="0">
                <a:solidFill>
                  <a:srgbClr val="F5F8FC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425" b="0">
                <a:solidFill>
                  <a:srgbClr val="F5F8FC"/>
                </a:solidFill>
                <a:latin typeface="Microsoft YaHei"/>
                <a:ea typeface="Microsoft YaHei"/>
                <a:cs typeface="Microsoft YaHei"/>
              </a:rPr>
              <a:t>≤50 × 50 mm，双层板</a:t>
            </a:r>
          </a:p>
        </p:txBody>
      </p:sp>
      <p:sp>
        <p:nvSpPr>
          <p:cNvPr id="17" name="板上功能">
            <a:extLst xmlns:a="http://schemas.openxmlformats.org/drawingml/2006/main">
              <a:ext uri="{FF2B5EF4-FFF2-40B4-BE49-F238E27FC236}">
                <a16:creationId xmlns:a16="http://schemas.microsoft.com/office/drawing/2014/main" id="{F34208B6-EE8F-4C38-9596-935FD465566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33450" y="4419600"/>
            <a:ext cx="106680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ctr">
            <a:noAutofit/>
          </a:bodyPr>
          <a:lstStyle xmlns:a="http://schemas.openxmlformats.org/drawingml/2006/main">
            <a:defPPr algn="l">
              <a:defRPr sz="1425" b="1">
                <a:solidFill>
                  <a:srgbClr val="6BD6FF"/>
                </a:solidFill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l">
              <a:defRPr sz="1425" b="1">
                <a:solidFill>
                  <a:srgbClr val="6BD6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425" b="1">
                <a:solidFill>
                  <a:srgbClr val="6BD6FF"/>
                </a:solidFill>
                <a:latin typeface="Microsoft YaHei"/>
                <a:ea typeface="Microsoft YaHei"/>
                <a:cs typeface="Microsoft YaHei"/>
              </a:rPr>
              <a:t>板上功能</a:t>
            </a:r>
          </a:p>
        </p:txBody>
      </p:sp>
      <p:sp>
        <p:nvSpPr>
          <p:cNvPr id="18" name="防反接、指示灯、输入输出接口">
            <a:extLst xmlns:a="http://schemas.openxmlformats.org/drawingml/2006/main">
              <a:ext uri="{FF2B5EF4-FFF2-40B4-BE49-F238E27FC236}">
                <a16:creationId xmlns:a16="http://schemas.microsoft.com/office/drawing/2014/main" id="{7650333A-0B36-47DD-9742-4B446DE8A14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019300" y="4419600"/>
            <a:ext cx="361950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ctr">
            <a:noAutofit/>
          </a:bodyPr>
          <a:lstStyle xmlns:a="http://schemas.openxmlformats.org/drawingml/2006/main">
            <a:defPPr algn="l">
              <a:defRPr sz="1425" b="0">
                <a:solidFill>
                  <a:srgbClr val="F5F8FC"/>
                </a:solidFill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l">
              <a:defRPr sz="1425" b="0">
                <a:solidFill>
                  <a:srgbClr val="F5F8FC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425" b="0">
                <a:solidFill>
                  <a:srgbClr val="F5F8FC"/>
                </a:solidFill>
                <a:latin typeface="Microsoft YaHei"/>
                <a:ea typeface="Microsoft YaHei"/>
                <a:cs typeface="Microsoft YaHei"/>
              </a:rPr>
              <a:t>防反接、指示灯、输入输出接口</a:t>
            </a:r>
          </a:p>
        </p:txBody>
      </p:sp>
      <p:sp>
        <p:nvSpPr>
          <p:cNvPr id="19" name="测试点">
            <a:extLst xmlns:a="http://schemas.openxmlformats.org/drawingml/2006/main">
              <a:ext uri="{FF2B5EF4-FFF2-40B4-BE49-F238E27FC236}">
                <a16:creationId xmlns:a16="http://schemas.microsoft.com/office/drawing/2014/main" id="{65E0ACFB-38E6-4EA3-9EFE-D071D949FD7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33450" y="4838700"/>
            <a:ext cx="106680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ctr">
            <a:noAutofit/>
          </a:bodyPr>
          <a:lstStyle xmlns:a="http://schemas.openxmlformats.org/drawingml/2006/main">
            <a:defPPr algn="l">
              <a:defRPr sz="1425" b="1">
                <a:solidFill>
                  <a:srgbClr val="6BD6FF"/>
                </a:solidFill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l">
              <a:defRPr sz="1425" b="1">
                <a:solidFill>
                  <a:srgbClr val="6BD6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425" b="1">
                <a:solidFill>
                  <a:srgbClr val="6BD6FF"/>
                </a:solidFill>
                <a:latin typeface="Microsoft YaHei"/>
                <a:ea typeface="Microsoft YaHei"/>
                <a:cs typeface="Microsoft YaHei"/>
              </a:rPr>
              <a:t>测试点</a:t>
            </a:r>
          </a:p>
        </p:txBody>
      </p:sp>
      <p:sp>
        <p:nvSpPr>
          <p:cNvPr id="20" name="VIN、5V、GND、SW">
            <a:extLst xmlns:a="http://schemas.openxmlformats.org/drawingml/2006/main">
              <a:ext uri="{FF2B5EF4-FFF2-40B4-BE49-F238E27FC236}">
                <a16:creationId xmlns:a16="http://schemas.microsoft.com/office/drawing/2014/main" id="{739A4686-543F-42B7-ABA0-671350347A0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019300" y="4838700"/>
            <a:ext cx="361950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ctr">
            <a:noAutofit/>
          </a:bodyPr>
          <a:lstStyle xmlns:a="http://schemas.openxmlformats.org/drawingml/2006/main">
            <a:defPPr algn="l">
              <a:defRPr sz="1425" b="0">
                <a:solidFill>
                  <a:srgbClr val="F5F8FC"/>
                </a:solidFill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l">
              <a:defRPr sz="1425" b="0">
                <a:solidFill>
                  <a:srgbClr val="F5F8FC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425" b="0">
                <a:solidFill>
                  <a:srgbClr val="F5F8FC"/>
                </a:solidFill>
                <a:latin typeface="Microsoft YaHei"/>
                <a:ea typeface="Microsoft YaHei"/>
                <a:cs typeface="Microsoft YaHei"/>
              </a:rPr>
              <a:t>VIN、5V、GND、SW</a:t>
            </a:r>
          </a:p>
        </p:txBody>
      </p:sp>
      <p:sp>
        <p:nvSpPr>
          <p:cNvPr id="21" name="芯片可自选；较新的芯片、QFN 等小封装属于加分项。">
            <a:extLst xmlns:a="http://schemas.openxmlformats.org/drawingml/2006/main">
              <a:ext uri="{FF2B5EF4-FFF2-40B4-BE49-F238E27FC236}">
                <a16:creationId xmlns:a16="http://schemas.microsoft.com/office/drawing/2014/main" id="{5A1BC8E9-2239-4C4E-9C10-A47EFA4ADC4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33450" y="5410200"/>
            <a:ext cx="4705350" cy="45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l">
              <a:defRPr sz="1275" b="0">
                <a:solidFill>
                  <a:srgbClr val="A7B6C9"/>
                </a:solidFill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l">
              <a:defRPr sz="1275" b="0">
                <a:solidFill>
                  <a:srgbClr val="A7B6C9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75" b="0">
                <a:solidFill>
                  <a:srgbClr val="A7B6C9"/>
                </a:solidFill>
                <a:latin typeface="Microsoft YaHei"/>
                <a:ea typeface="Microsoft YaHei"/>
                <a:cs typeface="Microsoft YaHei"/>
              </a:rPr>
              <a:t>芯片可自选；较新的芯片、QFN 等小封装属于加分项。</a:t>
            </a:r>
          </a:p>
        </p:txBody>
      </p:sp>
      <p:sp>
        <p:nvSpPr>
          <p:cNvPr id="22" name="拓展：限流时的超电缓冲">
            <a:extLst xmlns:a="http://schemas.openxmlformats.org/drawingml/2006/main">
              <a:ext uri="{FF2B5EF4-FFF2-40B4-BE49-F238E27FC236}">
                <a16:creationId xmlns:a16="http://schemas.microsoft.com/office/drawing/2014/main" id="{12171455-68E5-4CDB-90BC-B3E98B2FC1A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438900" y="2152650"/>
            <a:ext cx="5067300" cy="342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ctr">
            <a:noAutofit/>
          </a:bodyPr>
          <a:lstStyle xmlns:a="http://schemas.openxmlformats.org/drawingml/2006/main">
            <a:defPPr algn="l">
              <a:defRPr sz="1875" b="1">
                <a:solidFill>
                  <a:srgbClr val="FFB86B"/>
                </a:solidFill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l">
              <a:defRPr sz="1875" b="1">
                <a:solidFill>
                  <a:srgbClr val="FFB86B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875" b="1">
                <a:solidFill>
                  <a:srgbClr val="FFB86B"/>
                </a:solidFill>
                <a:latin typeface="Microsoft YaHei"/>
                <a:ea typeface="Microsoft YaHei"/>
                <a:cs typeface="Microsoft YaHei"/>
              </a:rPr>
              <a:t>拓展：限流时的超电缓冲</a:t>
            </a:r>
          </a:p>
        </p:txBody>
      </p:sp>
      <p:sp>
        <p:nvSpPr>
          <p:cNvPr id="23" name="基础部分通过就完成训练题，拓展有问题随时来问。">
            <a:extLst xmlns:a="http://schemas.openxmlformats.org/drawingml/2006/main">
              <a:ext uri="{FF2B5EF4-FFF2-40B4-BE49-F238E27FC236}">
                <a16:creationId xmlns:a16="http://schemas.microsoft.com/office/drawing/2014/main" id="{78AB78A3-CA2A-46A7-85E4-00FC388E026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438900" y="2628900"/>
            <a:ext cx="5067300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l">
              <a:defRPr sz="1350" b="0">
                <a:solidFill>
                  <a:srgbClr val="A7B6C9"/>
                </a:solidFill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l">
              <a:defRPr sz="1350" b="0">
                <a:solidFill>
                  <a:srgbClr val="A7B6C9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0">
                <a:solidFill>
                  <a:srgbClr val="A7B6C9"/>
                </a:solidFill>
                <a:latin typeface="Microsoft YaHei"/>
                <a:ea typeface="Microsoft YaHei"/>
                <a:cs typeface="Microsoft YaHei"/>
              </a:rPr>
              <a:t>基础部分通过就完成训练题，拓展有问题随时来问。</a:t>
            </a:r>
          </a:p>
        </p:txBody>
      </p:sp>
      <p:sp>
        <p:nvSpPr>
          <p:cNvPr id="24" name="输入限流时顶上来">
            <a:extLst xmlns:a="http://schemas.openxmlformats.org/drawingml/2006/main">
              <a:ext uri="{FF2B5EF4-FFF2-40B4-BE49-F238E27FC236}">
                <a16:creationId xmlns:a16="http://schemas.microsoft.com/office/drawing/2014/main" id="{D255A681-E915-45CE-8FA8-206663AA29D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438900" y="3124200"/>
            <a:ext cx="5067300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ctr">
            <a:noAutofit/>
          </a:bodyPr>
          <a:lstStyle xmlns:a="http://schemas.openxmlformats.org/drawingml/2006/main">
            <a:defPPr algn="l">
              <a:defRPr sz="1725" b="1">
                <a:solidFill>
                  <a:srgbClr val="6BD6FF"/>
                </a:solidFill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l">
              <a:defRPr sz="1725" b="1">
                <a:solidFill>
                  <a:srgbClr val="6BD6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725" b="1">
                <a:solidFill>
                  <a:srgbClr val="6BD6FF"/>
                </a:solidFill>
                <a:latin typeface="Microsoft YaHei"/>
                <a:ea typeface="Microsoft YaHei"/>
                <a:cs typeface="Microsoft YaHei"/>
              </a:rPr>
              <a:t>输入限流时顶上来</a:t>
            </a:r>
          </a:p>
        </p:txBody>
      </p:sp>
      <p:sp>
        <p:nvSpPr>
          <p:cNvPr id="25" name="Buck 或 Buck-Boost 都可以&#10;让电容组接管部分负载">
            <a:extLst xmlns:a="http://schemas.openxmlformats.org/drawingml/2006/main">
              <a:ext uri="{FF2B5EF4-FFF2-40B4-BE49-F238E27FC236}">
                <a16:creationId xmlns:a16="http://schemas.microsoft.com/office/drawing/2014/main" id="{CC9CD41F-EAA7-4CEE-B52B-82A238116FD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438900" y="3486150"/>
            <a:ext cx="5067300" cy="5810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l">
              <a:defRPr sz="1425" b="0">
                <a:solidFill>
                  <a:srgbClr val="A7B6C9"/>
                </a:solidFill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l">
              <a:defRPr sz="1425" b="0">
                <a:solidFill>
                  <a:srgbClr val="A7B6C9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425" b="0">
                <a:solidFill>
                  <a:srgbClr val="A7B6C9"/>
                </a:solidFill>
                <a:latin typeface="Microsoft YaHei"/>
                <a:ea typeface="Microsoft YaHei"/>
                <a:cs typeface="Microsoft YaHei"/>
              </a:rPr>
              <a:t>Buck 或 Buck-Boost 都可以</a:t>
            </a:r>
          </a:p>
          <a:p xmlns:a="http://schemas.openxmlformats.org/drawingml/2006/main">
            <a:pPr algn="l">
              <a:defRPr sz="1425" b="0">
                <a:solidFill>
                  <a:srgbClr val="A7B6C9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425" b="0">
                <a:solidFill>
                  <a:srgbClr val="A7B6C9"/>
                </a:solidFill>
                <a:latin typeface="Microsoft YaHei"/>
                <a:ea typeface="Microsoft YaHei"/>
                <a:cs typeface="Microsoft YaHei"/>
              </a:rPr>
              <a:t>让电容组接管部分负载</a:t>
            </a:r>
          </a:p>
        </p:txBody>
      </p:sp>
      <p:sp>
        <p:nvSpPr>
          <p:cNvPr id="26" name="演示要求">
            <a:extLst xmlns:a="http://schemas.openxmlformats.org/drawingml/2006/main">
              <a:ext uri="{FF2B5EF4-FFF2-40B4-BE49-F238E27FC236}">
                <a16:creationId xmlns:a16="http://schemas.microsoft.com/office/drawing/2014/main" id="{4AD80885-6BD1-4438-A05B-FF659AF6E5E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438900" y="4171950"/>
            <a:ext cx="5067300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ctr">
            <a:noAutofit/>
          </a:bodyPr>
          <a:lstStyle xmlns:a="http://schemas.openxmlformats.org/drawingml/2006/main">
            <a:defPPr algn="l">
              <a:defRPr sz="1725" b="1">
                <a:solidFill>
                  <a:srgbClr val="8EF0C7"/>
                </a:solidFill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l">
              <a:defRPr sz="1725" b="1">
                <a:solidFill>
                  <a:srgbClr val="8EF0C7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725" b="1">
                <a:solidFill>
                  <a:srgbClr val="8EF0C7"/>
                </a:solidFill>
                <a:latin typeface="Microsoft YaHei"/>
                <a:ea typeface="Microsoft YaHei"/>
                <a:cs typeface="Microsoft YaHei"/>
              </a:rPr>
              <a:t>演示要求</a:t>
            </a:r>
          </a:p>
        </p:txBody>
      </p:sp>
      <p:sp>
        <p:nvSpPr>
          <p:cNvPr id="27" name="5 V / 100 mA 负载下&#10;补偿现象维持至少 1 s">
            <a:extLst xmlns:a="http://schemas.openxmlformats.org/drawingml/2006/main">
              <a:ext uri="{FF2B5EF4-FFF2-40B4-BE49-F238E27FC236}">
                <a16:creationId xmlns:a16="http://schemas.microsoft.com/office/drawing/2014/main" id="{1FBEFEA2-E570-430E-9958-80D378C9C29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438900" y="4533900"/>
            <a:ext cx="5067300" cy="5810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l">
              <a:defRPr sz="1425" b="0">
                <a:solidFill>
                  <a:srgbClr val="A7B6C9"/>
                </a:solidFill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l">
              <a:defRPr sz="1425" b="0">
                <a:solidFill>
                  <a:srgbClr val="A7B6C9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425" b="0">
                <a:solidFill>
                  <a:srgbClr val="A7B6C9"/>
                </a:solidFill>
                <a:latin typeface="Microsoft YaHei"/>
                <a:ea typeface="Microsoft YaHei"/>
                <a:cs typeface="Microsoft YaHei"/>
              </a:rPr>
              <a:t>5 V / 100 mA 负载下</a:t>
            </a:r>
          </a:p>
          <a:p xmlns:a="http://schemas.openxmlformats.org/drawingml/2006/main">
            <a:pPr algn="l">
              <a:defRPr sz="1425" b="0">
                <a:solidFill>
                  <a:srgbClr val="A7B6C9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425" b="0">
                <a:solidFill>
                  <a:srgbClr val="A7B6C9"/>
                </a:solidFill>
                <a:latin typeface="Microsoft YaHei"/>
                <a:ea typeface="Microsoft YaHei"/>
                <a:cs typeface="Microsoft YaHei"/>
              </a:rPr>
              <a:t>补偿现象维持至少 1 s</a:t>
            </a:r>
          </a:p>
        </p:txBody>
      </p:sp>
      <p:sp>
        <p:nvSpPr>
          <p:cNvPr id="28" name="加分项">
            <a:extLst xmlns:a="http://schemas.openxmlformats.org/drawingml/2006/main">
              <a:ext uri="{FF2B5EF4-FFF2-40B4-BE49-F238E27FC236}">
                <a16:creationId xmlns:a16="http://schemas.microsoft.com/office/drawing/2014/main" id="{C0CD8449-F72D-4A31-A036-09CEDDCEA9E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438900" y="5219700"/>
            <a:ext cx="1714500" cy="2762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ctr">
            <a:noAutofit/>
          </a:bodyPr>
          <a:lstStyle xmlns:a="http://schemas.openxmlformats.org/drawingml/2006/main">
            <a:defPPr algn="l">
              <a:defRPr sz="1650" b="1">
                <a:solidFill>
                  <a:srgbClr val="F5F8FC"/>
                </a:solidFill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l">
              <a:defRPr sz="1650" b="1">
                <a:solidFill>
                  <a:srgbClr val="F5F8FC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650" b="1">
                <a:solidFill>
                  <a:srgbClr val="F5F8FC"/>
                </a:solidFill>
                <a:latin typeface="Microsoft YaHei"/>
                <a:ea typeface="Microsoft YaHei"/>
                <a:cs typeface="Microsoft YaHei"/>
              </a:rPr>
              <a:t>加分项</a:t>
            </a:r>
          </a:p>
        </p:txBody>
      </p:sp>
      <p:sp>
        <p:nvSpPr>
          <p:cNvPr id="29" name="单片机显示输入与电容组功率，或软件控制充放电。">
            <a:extLst xmlns:a="http://schemas.openxmlformats.org/drawingml/2006/main">
              <a:ext uri="{FF2B5EF4-FFF2-40B4-BE49-F238E27FC236}">
                <a16:creationId xmlns:a16="http://schemas.microsoft.com/office/drawing/2014/main" id="{374D1766-8E55-4165-B718-5A09B3755B5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438900" y="5572125"/>
            <a:ext cx="5067300" cy="361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l">
              <a:defRPr sz="1350" b="0">
                <a:solidFill>
                  <a:srgbClr val="A7B6C9"/>
                </a:solidFill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l">
              <a:defRPr sz="1350" b="0">
                <a:solidFill>
                  <a:srgbClr val="A7B6C9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0">
                <a:solidFill>
                  <a:srgbClr val="A7B6C9"/>
                </a:solidFill>
                <a:latin typeface="Microsoft YaHei"/>
                <a:ea typeface="Microsoft YaHei"/>
                <a:cs typeface="Microsoft YaHei"/>
              </a:rPr>
              <a:t>单片机显示输入与电容组功率，或软件控制充放电。</a:t>
            </a:r>
          </a:p>
        </p:txBody>
      </p:sp>
      <p:sp>
        <p:nvSpPr>
          <p:cNvPr id="30" name="测试地点：YF107 公共实验室  ·  焊接地点：iB407 RM 基地">
            <a:extLst xmlns:a="http://schemas.openxmlformats.org/drawingml/2006/main">
              <a:ext uri="{FF2B5EF4-FFF2-40B4-BE49-F238E27FC236}">
                <a16:creationId xmlns:a16="http://schemas.microsoft.com/office/drawing/2014/main" id="{0216B9D9-C55F-4924-BAE5-4C627F62058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6124575"/>
            <a:ext cx="108204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ctr">
            <a:noAutofit/>
          </a:bodyPr>
          <a:lstStyle xmlns:a="http://schemas.openxmlformats.org/drawingml/2006/main">
            <a:defPPr algn="ctr">
              <a:defRPr sz="1200" b="1">
                <a:solidFill>
                  <a:srgbClr val="8EF0C7"/>
                </a:solidFill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ctr">
              <a:defRPr sz="1200" b="1">
                <a:solidFill>
                  <a:srgbClr val="8EF0C7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1">
                <a:solidFill>
                  <a:srgbClr val="8EF0C7"/>
                </a:solidFill>
                <a:latin typeface="Microsoft YaHei"/>
                <a:ea typeface="Microsoft YaHei"/>
                <a:cs typeface="Microsoft YaHei"/>
              </a:rPr>
              <a:t>测试地点：YF107 公共实验室  ·  焊接地点：iB407 RM 基地</a:t>
            </a:r>
          </a:p>
        </p:txBody>
      </p:sp>
    </p:spTree>
    <p:extLst>
      <p:ext uri="{BB962C8B-B14F-4D97-AF65-F5344CB8AC3E}">
        <p14:creationId xmlns:p14="http://schemas.microsoft.com/office/powerpoint/2010/main" val="18485669"/>
      </p:ext>
    </p:extLst>
  </p:cSld>
  <p:transition spd="med" advClick="1">
    <p:fade/>
  </p:transition>
  <p:timing xmlns:p="http://schemas.openxmlformats.org/presentationml/2006/main" xmlns:a="http://schemas.openxmlformats.org/drawingml/2006/main" xmlns:r="http://schemas.openxmlformats.org/officeDocument/2006/relationships"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35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35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350"/>
                            </p:stCondLst>
                            <p:childTnLst>
                              <p:par>
                                <p:cTn id="12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45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45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45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45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45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7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" dur="45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0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45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3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45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8" dur="45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9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1" dur="45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2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4" dur="45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7" dur="45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0" dur="45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3" dur="45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6" dur="45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7" fill="hold">
                      <p:stCondLst>
                        <p:cond delay="indefinite"/>
                      </p:stCondLst>
                      <p:childTnLst>
                        <p:par>
                          <p:cTn id="58" fill="hold">
                            <p:stCondLst>
                              <p:cond delay="0"/>
                            </p:stCondLst>
                            <p:childTnLst>
                              <p:par>
                                <p:cTn id="59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1" dur="4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2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4" dur="4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7" dur="4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0" dur="4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1" fill="hold">
                      <p:stCondLst>
                        <p:cond delay="indefinite"/>
                      </p:stCondLst>
                      <p:childTnLst>
                        <p:par>
                          <p:cTn id="72" fill="hold">
                            <p:stCondLst>
                              <p:cond delay="0"/>
                            </p:stCondLst>
                            <p:childTnLst>
                              <p:par>
                                <p:cTn id="7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5" dur="4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8" dur="4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9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1" dur="4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2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4" dur="4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7" dur="4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/>
      <p:bldP spid="8" grpId="0"/>
      <p:bldP spid="9" grpId="0"/>
      <p:bldP spid="10" grpId="0"/>
      <p:bldP spid="11" grpId="0"/>
      <p:bldP spid="12" grpId="0"/>
      <p:bldP spid="13" grpId="0"/>
      <p:bldP spid="14" grpId="0"/>
      <p:bldP spid="15" grpId="0"/>
      <p:bldP spid="16" grpId="0"/>
      <p:bldP spid="17" grpId="0"/>
      <p:bldP spid="18" grpId="0"/>
      <p:bldP spid="19" grpId="0"/>
      <p:bldP spid="20" grpId="0"/>
      <p:bldP spid="21" grpId="0"/>
      <p:bldP spid="22" grpId="0"/>
      <p:bldP spid="23" grpId="0"/>
      <p:bldP spid="24" grpId="0"/>
      <p:bldP spid="25" grpId="0"/>
      <p:bldP spid="26" grpId="0"/>
      <p:bldP spid="27" grpId="0"/>
      <p:bldP spid="28" grpId="0"/>
      <p:bldP spid="29" grpId="0"/>
      <p:bldP spid="30" grpId="0"/>
    </p:bldLst>
  </p:timing>
</p:sld>
</file>

<file path=ppt/slides/slide10.xml><?xml version="1.0" encoding="utf-8"?>
<p:sld xmlns:p="http://schemas.openxmlformats.org/presentationml/2006/main">
  <p:cSld>
    <p:bg>
      <p:bgPr>
        <a:solidFill xmlns:a="http://schemas.openxmlformats.org/drawingml/2006/main">
          <a:srgbClr val="0A122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0" name="07 / PROJECT CHECK">
            <a:extLst xmlns:a="http://schemas.openxmlformats.org/drawingml/2006/main">
              <a:ext uri="{FF2B5EF4-FFF2-40B4-BE49-F238E27FC236}">
                <a16:creationId xmlns:a16="http://schemas.microsoft.com/office/drawing/2014/main" id="{000D34AC-EE59-4637-AE26-22AFA6F8F69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476250"/>
            <a:ext cx="8572500" cy="2190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ctr">
            <a:noAutofit/>
          </a:bodyPr>
          <a:lstStyle xmlns:a="http://schemas.openxmlformats.org/drawingml/2006/main">
            <a:defPPr algn="l">
              <a:defRPr sz="975" b="1">
                <a:solidFill>
                  <a:srgbClr val="8EF0C7"/>
                </a:solidFill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l">
              <a:defRPr sz="975" b="1">
                <a:solidFill>
                  <a:srgbClr val="8EF0C7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8EF0C7"/>
                </a:solidFill>
                <a:latin typeface="Microsoft YaHei"/>
                <a:ea typeface="Microsoft YaHei"/>
                <a:cs typeface="Microsoft YaHei"/>
              </a:rPr>
              <a:t>07 / PROJECT CHECK</a:t>
            </a:r>
          </a:p>
        </p:txBody>
      </p:sp>
      <p:sp>
        <p:nvSpPr>
          <p:cNvPr id="2" name="项目需要检查的内容">
            <a:extLst xmlns:a="http://schemas.openxmlformats.org/drawingml/2006/main">
              <a:ext uri="{FF2B5EF4-FFF2-40B4-BE49-F238E27FC236}">
                <a16:creationId xmlns:a16="http://schemas.microsoft.com/office/drawing/2014/main" id="{1EEE62DC-AC63-4D6E-9E32-7AF28C6665B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790575"/>
            <a:ext cx="10820400" cy="590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ctr">
            <a:noAutofit/>
          </a:bodyPr>
          <a:lstStyle xmlns:a="http://schemas.openxmlformats.org/drawingml/2006/main">
            <a:defPPr algn="l">
              <a:defRPr sz="2700" b="1">
                <a:solidFill>
                  <a:srgbClr val="F5F8FC"/>
                </a:solidFill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l">
              <a:defRPr sz="2700" b="1">
                <a:solidFill>
                  <a:srgbClr val="F5F8FC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700" b="1">
                <a:solidFill>
                  <a:srgbClr val="F5F8FC"/>
                </a:solidFill>
                <a:latin typeface="Microsoft YaHei"/>
                <a:ea typeface="Microsoft YaHei"/>
                <a:cs typeface="Microsoft YaHei"/>
              </a:rPr>
              <a:t>项目需要检查的内容</a:t>
            </a:r>
          </a:p>
        </p:txBody>
      </p:sp>
      <p:sp>
        <p:nvSpPr>
          <p:cNvPr id="3" name="先检查文件与焊接，再限流上电，最后测带载和超电功能。">
            <a:extLst xmlns:a="http://schemas.openxmlformats.org/drawingml/2006/main">
              <a:ext uri="{FF2B5EF4-FFF2-40B4-BE49-F238E27FC236}">
                <a16:creationId xmlns:a16="http://schemas.microsoft.com/office/drawing/2014/main" id="{F144083F-6CD5-4F24-8CD6-C26F77A4198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1438275"/>
            <a:ext cx="1082040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ctr">
            <a:noAutofit/>
          </a:bodyPr>
          <a:lstStyle xmlns:a="http://schemas.openxmlformats.org/drawingml/2006/main">
            <a:defPPr algn="l">
              <a:defRPr sz="1425" b="0">
                <a:solidFill>
                  <a:srgbClr val="A7B6C9"/>
                </a:solidFill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l">
              <a:defRPr sz="1425" b="0">
                <a:solidFill>
                  <a:srgbClr val="A7B6C9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425" b="0">
                <a:solidFill>
                  <a:srgbClr val="A7B6C9"/>
                </a:solidFill>
                <a:latin typeface="Microsoft YaHei"/>
                <a:ea typeface="Microsoft YaHei"/>
                <a:cs typeface="Microsoft YaHei"/>
              </a:rPr>
              <a:t>先检查文件与焊接，再限流上电，最后测带载和超电功能。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BCB4F996-F373-4447-9F22-4BD05DA8655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6429375"/>
            <a:ext cx="10820400" cy="953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9525">
            <a:solidFill>
              <a:srgbClr val="29445F"/>
            </a:solidFill>
            <a:prstDash val="solid"/>
          </a:ln>
        </p:spPr>
      </p:sp>
      <p:sp>
        <p:nvSpPr>
          <p:cNvPr id="5" name="重山战队 · 硬件组招新">
            <a:extLst xmlns:a="http://schemas.openxmlformats.org/drawingml/2006/main">
              <a:ext uri="{FF2B5EF4-FFF2-40B4-BE49-F238E27FC236}">
                <a16:creationId xmlns:a16="http://schemas.microsoft.com/office/drawing/2014/main" id="{FF1E06CA-8B25-4375-A9B7-11497835EE7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6553200"/>
            <a:ext cx="342900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ctr">
            <a:noAutofit/>
          </a:bodyPr>
          <a:lstStyle xmlns:a="http://schemas.openxmlformats.org/drawingml/2006/main">
            <a:defPPr algn="l">
              <a:defRPr sz="900" b="1">
                <a:solidFill>
                  <a:srgbClr val="70839C"/>
                </a:solidFill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l">
              <a:defRPr sz="900" b="1">
                <a:solidFill>
                  <a:srgbClr val="70839C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00" b="1">
                <a:solidFill>
                  <a:srgbClr val="70839C"/>
                </a:solidFill>
                <a:latin typeface="Microsoft YaHei"/>
                <a:ea typeface="Microsoft YaHei"/>
                <a:cs typeface="Microsoft YaHei"/>
              </a:rPr>
              <a:t>重山战队 · 硬件组招新</a:t>
            </a:r>
          </a:p>
        </p:txBody>
      </p:sp>
      <p:sp>
        <p:nvSpPr>
          <p:cNvPr id="6" name="10">
            <a:extLst xmlns:a="http://schemas.openxmlformats.org/drawingml/2006/main">
              <a:ext uri="{FF2B5EF4-FFF2-40B4-BE49-F238E27FC236}">
                <a16:creationId xmlns:a16="http://schemas.microsoft.com/office/drawing/2014/main" id="{7508902B-539B-42AD-B8A9-8E52DDF98A3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934700" y="6534150"/>
            <a:ext cx="571500" cy="190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ctr">
            <a:noAutofit/>
          </a:bodyPr>
          <a:lstStyle xmlns:a="http://schemas.openxmlformats.org/drawingml/2006/main">
            <a:defPPr algn="r">
              <a:defRPr sz="975" b="1">
                <a:solidFill>
                  <a:srgbClr val="70839C"/>
                </a:solidFill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r">
              <a:defRPr sz="975" b="1">
                <a:solidFill>
                  <a:srgbClr val="70839C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70839C"/>
                </a:solidFill>
                <a:latin typeface="Microsoft YaHei"/>
                <a:ea typeface="Microsoft YaHei"/>
                <a:cs typeface="Microsoft YaHei"/>
              </a:rPr>
              <a:t>10</a:t>
            </a:r>
          </a:p>
        </p:txBody>
      </p:sp>
      <p:graphicFrame>
        <p:nvGraphicFrame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8A5A69FD-4179-40CE-AB75-EB7BF731510A}"/>
              </a:ext>
            </a:extLst>
          </p:cNvPr>
          <p:cNvGraphicFramePr/>
          <p:nvPr/>
        </p:nvGraphicFramePr>
        <p:xfrm>
          <a:off xmlns:a="http://schemas.openxmlformats.org/drawingml/2006/main" x="685800" y="2038350"/>
          <a:ext xmlns:a="http://schemas.openxmlformats.org/drawingml/2006/main" cx="10820400" cy="3486150"/>
        </p:xfrm>
        <a:graphic xmlns:a="http://schemas.openxmlformats.org/drawingml/2006/main">
          <a:graphicData uri="http://schemas.openxmlformats.org/drawingml/2006/table">
            <a:tbl>
              <a:tblPr/>
              <a:tblGrid>
                <a:gridCol w="1562100"/>
                <a:gridCol w="4572000"/>
                <a:gridCol w="4686300"/>
              </a:tblGrid>
              <a:tr h="498021">
                <a:tc>
                  <a:txBody>
                    <a:bodyPr wrap="square" lIns="171450" tIns="95250" rIns="152400" bIns="95250"/>
                    <a:lstStyle/>
                    <a:p>
                      <a:pPr algn="l"/>
                      <a:r>
                        <a:rPr sz="1500" b="1">
                          <a:solidFill>
                            <a:srgbClr val="8EF0C7"/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检查环节</a:t>
                      </a:r>
                    </a:p>
                  </a:txBody>
                  <a:tcPr marL="91440" marR="91440" marT="45720" marB="45720" anchor="ctr">
                    <a:solidFill>
                      <a:srgbClr val="203B4E"/>
                    </a:solidFill>
                  </a:tcPr>
                </a:tc>
                <a:tc>
                  <a:txBody>
                    <a:bodyPr wrap="square" lIns="171450" tIns="95250" rIns="152400" bIns="95250"/>
                    <a:lstStyle/>
                    <a:p>
                      <a:pPr algn="l"/>
                      <a:r>
                        <a:rPr sz="1500" b="1">
                          <a:solidFill>
                            <a:srgbClr val="8EF0C7"/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具体内容</a:t>
                      </a:r>
                    </a:p>
                  </a:txBody>
                  <a:tcPr marL="91440" marR="91440" marT="45720" marB="45720" anchor="ctr">
                    <a:solidFill>
                      <a:srgbClr val="203B4E"/>
                    </a:solidFill>
                  </a:tcPr>
                </a:tc>
                <a:tc>
                  <a:txBody>
                    <a:bodyPr wrap="square" lIns="171450" tIns="95250" rIns="152400" bIns="95250"/>
                    <a:lstStyle/>
                    <a:p>
                      <a:pPr algn="l"/>
                      <a:r>
                        <a:rPr sz="1500" b="1">
                          <a:solidFill>
                            <a:srgbClr val="8EF0C7"/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检查方法</a:t>
                      </a:r>
                    </a:p>
                  </a:txBody>
                  <a:tcPr marL="91440" marR="91440" marT="45720" marB="45720" anchor="ctr">
                    <a:solidFill>
                      <a:srgbClr val="203B4E"/>
                    </a:solidFill>
                  </a:tcPr>
                </a:tc>
              </a:tr>
              <a:tr h="498021">
                <a:tc>
                  <a:txBody>
                    <a:bodyPr wrap="square" lIns="171450" tIns="95250" rIns="152400" bIns="95250"/>
                    <a:lstStyle/>
                    <a:p>
                      <a:pPr algn="l"/>
                      <a:r>
                        <a:rPr sz="1350" b="1">
                          <a:solidFill>
                            <a:srgbClr val="F5F8FC"/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原理图</a:t>
                      </a:r>
                    </a:p>
                  </a:txBody>
                  <a:tcPr marL="91440" marR="91440" marT="45720" marB="45720" anchor="ctr">
                    <a:solidFill>
                      <a:srgbClr val="13243A"/>
                    </a:solidFill>
                  </a:tcPr>
                </a:tc>
                <a:tc>
                  <a:txBody>
                    <a:bodyPr wrap="square" lIns="171450" tIns="95250" rIns="152400" bIns="95250"/>
                    <a:lstStyle/>
                    <a:p>
                      <a:pPr algn="l"/>
                      <a:r>
                        <a:rPr sz="1350" b="0">
                          <a:solidFill>
                            <a:srgbClr val="A7B6C9"/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输入极性、额定值、反馈与保护</a:t>
                      </a:r>
                    </a:p>
                  </a:txBody>
                  <a:tcPr marL="91440" marR="91440" marT="45720" marB="45720" anchor="ctr">
                    <a:solidFill>
                      <a:srgbClr val="13243A"/>
                    </a:solidFill>
                  </a:tcPr>
                </a:tc>
                <a:tc>
                  <a:txBody>
                    <a:bodyPr wrap="square" lIns="171450" tIns="95250" rIns="152400" bIns="95250"/>
                    <a:lstStyle/>
                    <a:p>
                      <a:pPr algn="l"/>
                      <a:r>
                        <a:rPr sz="1350" b="0">
                          <a:solidFill>
                            <a:srgbClr val="A7B6C9"/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ERC 后对照数据手册逐项核对</a:t>
                      </a:r>
                    </a:p>
                  </a:txBody>
                  <a:tcPr marL="91440" marR="91440" marT="45720" marB="45720" anchor="ctr">
                    <a:solidFill>
                      <a:srgbClr val="13243A"/>
                    </a:solidFill>
                  </a:tcPr>
                </a:tc>
              </a:tr>
              <a:tr h="498021">
                <a:tc>
                  <a:txBody>
                    <a:bodyPr wrap="square" lIns="171450" tIns="95250" rIns="152400" bIns="95250"/>
                    <a:lstStyle/>
                    <a:p>
                      <a:pPr algn="l"/>
                      <a:r>
                        <a:rPr sz="1350" b="1">
                          <a:solidFill>
                            <a:srgbClr val="F5F8FC"/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PCB</a:t>
                      </a:r>
                    </a:p>
                  </a:txBody>
                  <a:tcPr marL="91440" marR="91440" marT="45720" marB="45720" anchor="ctr">
                    <a:solidFill>
                      <a:srgbClr val="102032"/>
                    </a:solidFill>
                  </a:tcPr>
                </a:tc>
                <a:tc>
                  <a:txBody>
                    <a:bodyPr wrap="square" lIns="171450" tIns="95250" rIns="152400" bIns="95250"/>
                    <a:lstStyle/>
                    <a:p>
                      <a:pPr algn="l"/>
                      <a:r>
                        <a:rPr sz="1350" b="0">
                          <a:solidFill>
                            <a:srgbClr val="A7B6C9"/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封装、回路、间距与测试点</a:t>
                      </a:r>
                    </a:p>
                  </a:txBody>
                  <a:tcPr marL="91440" marR="91440" marT="45720" marB="45720" anchor="ctr">
                    <a:solidFill>
                      <a:srgbClr val="102032"/>
                    </a:solidFill>
                  </a:tcPr>
                </a:tc>
                <a:tc>
                  <a:txBody>
                    <a:bodyPr wrap="square" lIns="171450" tIns="95250" rIns="152400" bIns="95250"/>
                    <a:lstStyle/>
                    <a:p>
                      <a:pPr algn="l"/>
                      <a:r>
                        <a:rPr sz="1350" b="0">
                          <a:solidFill>
                            <a:srgbClr val="A7B6C9"/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DRC 后人工核对极性与丝印</a:t>
                      </a:r>
                    </a:p>
                  </a:txBody>
                  <a:tcPr marL="91440" marR="91440" marT="45720" marB="45720" anchor="ctr">
                    <a:solidFill>
                      <a:srgbClr val="102032"/>
                    </a:solidFill>
                  </a:tcPr>
                </a:tc>
              </a:tr>
              <a:tr h="498021">
                <a:tc>
                  <a:txBody>
                    <a:bodyPr wrap="square" lIns="171450" tIns="95250" rIns="152400" bIns="95250"/>
                    <a:lstStyle/>
                    <a:p>
                      <a:pPr algn="l"/>
                      <a:r>
                        <a:rPr sz="1350" b="1">
                          <a:solidFill>
                            <a:srgbClr val="F5F8FC"/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焊接</a:t>
                      </a:r>
                    </a:p>
                  </a:txBody>
                  <a:tcPr marL="91440" marR="91440" marT="45720" marB="45720" anchor="ctr">
                    <a:solidFill>
                      <a:srgbClr val="13243A"/>
                    </a:solidFill>
                  </a:tcPr>
                </a:tc>
                <a:tc>
                  <a:txBody>
                    <a:bodyPr wrap="square" lIns="171450" tIns="95250" rIns="152400" bIns="95250"/>
                    <a:lstStyle/>
                    <a:p>
                      <a:pPr algn="l"/>
                      <a:r>
                        <a:rPr sz="1350" b="0">
                          <a:solidFill>
                            <a:srgbClr val="A7B6C9"/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连锡、漏焊、偏位与焊盘损伤</a:t>
                      </a:r>
                    </a:p>
                  </a:txBody>
                  <a:tcPr marL="91440" marR="91440" marT="45720" marB="45720" anchor="ctr">
                    <a:solidFill>
                      <a:srgbClr val="13243A"/>
                    </a:solidFill>
                  </a:tcPr>
                </a:tc>
                <a:tc>
                  <a:txBody>
                    <a:bodyPr wrap="square" lIns="171450" tIns="95250" rIns="152400" bIns="95250"/>
                    <a:lstStyle/>
                    <a:p>
                      <a:pPr algn="l"/>
                      <a:r>
                        <a:rPr sz="1350" b="0">
                          <a:solidFill>
                            <a:srgbClr val="A7B6C9"/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放大检查，并检查电源对地是否短路</a:t>
                      </a:r>
                    </a:p>
                  </a:txBody>
                  <a:tcPr marL="91440" marR="91440" marT="45720" marB="45720" anchor="ctr">
                    <a:solidFill>
                      <a:srgbClr val="13243A"/>
                    </a:solidFill>
                  </a:tcPr>
                </a:tc>
              </a:tr>
              <a:tr h="498021">
                <a:tc>
                  <a:txBody>
                    <a:bodyPr wrap="square" lIns="171450" tIns="95250" rIns="152400" bIns="95250"/>
                    <a:lstStyle/>
                    <a:p>
                      <a:pPr algn="l"/>
                      <a:r>
                        <a:rPr sz="1350" b="1">
                          <a:solidFill>
                            <a:srgbClr val="F5F8FC"/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基础上电</a:t>
                      </a:r>
                    </a:p>
                  </a:txBody>
                  <a:tcPr marL="91440" marR="91440" marT="45720" marB="45720" anchor="ctr">
                    <a:solidFill>
                      <a:srgbClr val="102032"/>
                    </a:solidFill>
                  </a:tcPr>
                </a:tc>
                <a:tc>
                  <a:txBody>
                    <a:bodyPr wrap="square" lIns="171450" tIns="95250" rIns="152400" bIns="95250"/>
                    <a:lstStyle/>
                    <a:p>
                      <a:pPr algn="l"/>
                      <a:r>
                        <a:rPr sz="1350" b="0">
                          <a:solidFill>
                            <a:srgbClr val="A7B6C9"/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输出 5.0 V ±5%</a:t>
                      </a:r>
                    </a:p>
                  </a:txBody>
                  <a:tcPr marL="91440" marR="91440" marT="45720" marB="45720" anchor="ctr">
                    <a:solidFill>
                      <a:srgbClr val="102032"/>
                    </a:solidFill>
                  </a:tcPr>
                </a:tc>
                <a:tc>
                  <a:txBody>
                    <a:bodyPr wrap="square" lIns="171450" tIns="95250" rIns="152400" bIns="95250"/>
                    <a:lstStyle/>
                    <a:p>
                      <a:pPr algn="l"/>
                      <a:r>
                        <a:rPr sz="1350" b="0">
                          <a:solidFill>
                            <a:srgbClr val="A7B6C9"/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空载限流启动，再逐步加载</a:t>
                      </a:r>
                    </a:p>
                  </a:txBody>
                  <a:tcPr marL="91440" marR="91440" marT="45720" marB="45720" anchor="ctr">
                    <a:solidFill>
                      <a:srgbClr val="102032"/>
                    </a:solidFill>
                  </a:tcPr>
                </a:tc>
              </a:tr>
              <a:tr h="498021">
                <a:tc>
                  <a:txBody>
                    <a:bodyPr wrap="square" lIns="171450" tIns="95250" rIns="152400" bIns="95250"/>
                    <a:lstStyle/>
                    <a:p>
                      <a:pPr algn="l"/>
                      <a:r>
                        <a:rPr sz="1350" b="1">
                          <a:solidFill>
                            <a:srgbClr val="F5F8FC"/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带载测试</a:t>
                      </a:r>
                    </a:p>
                  </a:txBody>
                  <a:tcPr marL="91440" marR="91440" marT="45720" marB="45720" anchor="ctr">
                    <a:solidFill>
                      <a:srgbClr val="13243A"/>
                    </a:solidFill>
                  </a:tcPr>
                </a:tc>
                <a:tc>
                  <a:txBody>
                    <a:bodyPr wrap="square" lIns="171450" tIns="95250" rIns="152400" bIns="95250"/>
                    <a:lstStyle/>
                    <a:p>
                      <a:pPr algn="l"/>
                      <a:r>
                        <a:rPr sz="1350" b="0">
                          <a:solidFill>
                            <a:srgbClr val="A7B6C9"/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0.1 A / 0.5 A 下的电压、纹波和温升</a:t>
                      </a:r>
                    </a:p>
                  </a:txBody>
                  <a:tcPr marL="91440" marR="91440" marT="45720" marB="45720" anchor="ctr">
                    <a:solidFill>
                      <a:srgbClr val="13243A"/>
                    </a:solidFill>
                  </a:tcPr>
                </a:tc>
                <a:tc>
                  <a:txBody>
                    <a:bodyPr wrap="square" lIns="171450" tIns="95250" rIns="152400" bIns="95250"/>
                    <a:lstStyle/>
                    <a:p>
                      <a:pPr algn="l"/>
                      <a:r>
                        <a:rPr sz="1350" b="0">
                          <a:solidFill>
                            <a:srgbClr val="A7B6C9"/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记录读数与波形，确认满载纹波指标</a:t>
                      </a:r>
                    </a:p>
                  </a:txBody>
                  <a:tcPr marL="91440" marR="91440" marT="45720" marB="45720" anchor="ctr">
                    <a:solidFill>
                      <a:srgbClr val="13243A"/>
                    </a:solidFill>
                  </a:tcPr>
                </a:tc>
              </a:tr>
              <a:tr h="498021">
                <a:tc>
                  <a:txBody>
                    <a:bodyPr wrap="square" lIns="171450" tIns="95250" rIns="152400" bIns="95250"/>
                    <a:lstStyle/>
                    <a:p>
                      <a:pPr algn="l"/>
                      <a:r>
                        <a:rPr sz="1350" b="1">
                          <a:solidFill>
                            <a:srgbClr val="F5F8FC"/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超电拓展</a:t>
                      </a:r>
                    </a:p>
                  </a:txBody>
                  <a:tcPr marL="91440" marR="91440" marT="45720" marB="45720" anchor="ctr">
                    <a:solidFill>
                      <a:srgbClr val="102032"/>
                    </a:solidFill>
                  </a:tcPr>
                </a:tc>
                <a:tc>
                  <a:txBody>
                    <a:bodyPr wrap="square" lIns="171450" tIns="95250" rIns="152400" bIns="95250"/>
                    <a:lstStyle/>
                    <a:p>
                      <a:pPr algn="l"/>
                      <a:r>
                        <a:rPr sz="1350" b="0">
                          <a:solidFill>
                            <a:srgbClr val="A7B6C9"/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输入限流时电容组接管 ≥1 s</a:t>
                      </a:r>
                    </a:p>
                  </a:txBody>
                  <a:tcPr marL="91440" marR="91440" marT="45720" marB="45720" anchor="ctr">
                    <a:solidFill>
                      <a:srgbClr val="102032"/>
                    </a:solidFill>
                  </a:tcPr>
                </a:tc>
                <a:tc>
                  <a:txBody>
                    <a:bodyPr wrap="square" lIns="171450" tIns="95250" rIns="152400" bIns="95250"/>
                    <a:lstStyle/>
                    <a:p>
                      <a:pPr algn="l"/>
                      <a:r>
                        <a:rPr sz="1350" b="0">
                          <a:solidFill>
                            <a:srgbClr val="A7B6C9"/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记录输入、电容组与输出波形；软件显示属于加分项</a:t>
                      </a:r>
                    </a:p>
                  </a:txBody>
                  <a:tcPr marL="91440" marR="91440" marT="45720" marB="45720" anchor="ctr">
                    <a:solidFill>
                      <a:srgbClr val="102032"/>
                    </a:solidFill>
                  </a:tcPr>
                </a:tc>
              </a:tr>
            </a:tbl>
          </a:graphicData>
        </a:graphic>
      </p:graphicFrame>
      <p:sp>
        <p:nvSpPr>
          <p:cNvPr id="8" name="检查时一起看：原理图、PCB 文件、实物板和测量记录。">
            <a:extLst xmlns:a="http://schemas.openxmlformats.org/drawingml/2006/main">
              <a:ext uri="{FF2B5EF4-FFF2-40B4-BE49-F238E27FC236}">
                <a16:creationId xmlns:a16="http://schemas.microsoft.com/office/drawing/2014/main" id="{10CF1C96-C8AD-463E-BA12-24E7EA461D6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5715000"/>
            <a:ext cx="10820400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ctr">
            <a:noAutofit/>
          </a:bodyPr>
          <a:lstStyle xmlns:a="http://schemas.openxmlformats.org/drawingml/2006/main">
            <a:defPPr algn="l">
              <a:defRPr sz="1725" b="1">
                <a:solidFill>
                  <a:srgbClr val="8EF0C7"/>
                </a:solidFill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l">
              <a:defRPr sz="1725" b="1">
                <a:solidFill>
                  <a:srgbClr val="8EF0C7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725" b="1">
                <a:solidFill>
                  <a:srgbClr val="8EF0C7"/>
                </a:solidFill>
                <a:latin typeface="Microsoft YaHei"/>
                <a:ea typeface="Microsoft YaHei"/>
                <a:cs typeface="Microsoft YaHei"/>
              </a:rPr>
              <a:t>检查时一起看：原理图、PCB 文件、实物板和测量记录。</a:t>
            </a:r>
          </a:p>
        </p:txBody>
      </p:sp>
      <p:sp>
        <p:nvSpPr>
          <p:cNvPr id="9" name="输出纹波测量需说明带宽、耦合方式和探头接地方法。">
            <a:extLst xmlns:a="http://schemas.openxmlformats.org/drawingml/2006/main">
              <a:ext uri="{FF2B5EF4-FFF2-40B4-BE49-F238E27FC236}">
                <a16:creationId xmlns:a16="http://schemas.microsoft.com/office/drawing/2014/main" id="{49173C25-0E02-4DB6-986D-D3AEBD6F607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6134100"/>
            <a:ext cx="10820400" cy="190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ctr">
            <a:noAutofit/>
          </a:bodyPr>
          <a:lstStyle xmlns:a="http://schemas.openxmlformats.org/drawingml/2006/main">
            <a:defPPr algn="l">
              <a:defRPr sz="900" b="0">
                <a:solidFill>
                  <a:srgbClr val="70839C"/>
                </a:solidFill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l">
              <a:defRPr sz="900" b="0">
                <a:solidFill>
                  <a:srgbClr val="70839C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00" b="0">
                <a:solidFill>
                  <a:srgbClr val="70839C"/>
                </a:solidFill>
                <a:latin typeface="Microsoft YaHei"/>
                <a:ea typeface="Microsoft YaHei"/>
                <a:cs typeface="Microsoft YaHei"/>
              </a:rPr>
              <a:t>输出纹波测量需说明带宽、耦合方式和探头接地方法。</a:t>
            </a:r>
          </a:p>
        </p:txBody>
      </p:sp>
    </p:spTree>
    <p:extLst>
      <p:ext uri="{BB962C8B-B14F-4D97-AF65-F5344CB8AC3E}">
        <p14:creationId xmlns:p14="http://schemas.microsoft.com/office/powerpoint/2010/main" val="1256326984"/>
      </p:ext>
    </p:extLst>
  </p:cSld>
  <p:transition spd="med" advClick="1">
    <p:fade/>
  </p:transition>
  <p:timing xmlns:p="http://schemas.openxmlformats.org/presentationml/2006/main" xmlns:a="http://schemas.openxmlformats.org/drawingml/2006/main" xmlns:r="http://schemas.openxmlformats.org/officeDocument/2006/relationships"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35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35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4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4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/>
      <p:bldP spid="8" grpId="0"/>
      <p:bldP spid="9" grpId="0"/>
    </p:bldLst>
  </p:timing>
</p:sld>
</file>

<file path=ppt/slides/slide11.xml><?xml version="1.0" encoding="utf-8"?>
<p:sld xmlns:p="http://schemas.openxmlformats.org/presentationml/2006/main">
  <p:cSld>
    <p:bg>
      <p:bgPr>
        <a:solidFill xmlns:a="http://schemas.openxmlformats.org/drawingml/2006/main">
          <a:srgbClr val="0A122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7" name="08 / RECRUITMENT">
            <a:extLst xmlns:a="http://schemas.openxmlformats.org/drawingml/2006/main">
              <a:ext uri="{FF2B5EF4-FFF2-40B4-BE49-F238E27FC236}">
                <a16:creationId xmlns:a16="http://schemas.microsoft.com/office/drawing/2014/main" id="{050B2A4E-AAF4-4610-B197-E6E45C0089D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476250"/>
            <a:ext cx="8572500" cy="2190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ctr">
            <a:noAutofit/>
          </a:bodyPr>
          <a:lstStyle xmlns:a="http://schemas.openxmlformats.org/drawingml/2006/main">
            <a:defPPr algn="l">
              <a:defRPr sz="975" b="1">
                <a:solidFill>
                  <a:srgbClr val="8EF0C7"/>
                </a:solidFill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l">
              <a:defRPr sz="975" b="1">
                <a:solidFill>
                  <a:srgbClr val="8EF0C7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8EF0C7"/>
                </a:solidFill>
                <a:latin typeface="Microsoft YaHei"/>
                <a:ea typeface="Microsoft YaHei"/>
                <a:cs typeface="Microsoft YaHei"/>
              </a:rPr>
              <a:t>08 / RECRUITMENT</a:t>
            </a:r>
          </a:p>
        </p:txBody>
      </p:sp>
      <p:sp>
        <p:nvSpPr>
          <p:cNvPr id="2" name="我们需要你">
            <a:extLst xmlns:a="http://schemas.openxmlformats.org/drawingml/2006/main">
              <a:ext uri="{FF2B5EF4-FFF2-40B4-BE49-F238E27FC236}">
                <a16:creationId xmlns:a16="http://schemas.microsoft.com/office/drawing/2014/main" id="{7A1CCCAA-CE6C-4B10-B180-028FCF3C310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790575"/>
            <a:ext cx="10820400" cy="590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ctr">
            <a:noAutofit/>
          </a:bodyPr>
          <a:lstStyle xmlns:a="http://schemas.openxmlformats.org/drawingml/2006/main">
            <a:defPPr algn="l">
              <a:defRPr sz="2700" b="1">
                <a:solidFill>
                  <a:srgbClr val="F5F8FC"/>
                </a:solidFill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l">
              <a:defRPr sz="2700" b="1">
                <a:solidFill>
                  <a:srgbClr val="F5F8FC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700" b="1">
                <a:solidFill>
                  <a:srgbClr val="F5F8FC"/>
                </a:solidFill>
                <a:latin typeface="Microsoft YaHei"/>
                <a:ea typeface="Microsoft YaHei"/>
                <a:cs typeface="Microsoft YaHei"/>
              </a:rPr>
              <a:t>我们需要你</a:t>
            </a:r>
          </a:p>
        </p:txBody>
      </p:sp>
      <p:sp>
        <p:nvSpPr>
          <p:cNvPr id="3" name="零基础可以报名，入门训练从电路基础和焊接练习开始。">
            <a:extLst xmlns:a="http://schemas.openxmlformats.org/drawingml/2006/main">
              <a:ext uri="{FF2B5EF4-FFF2-40B4-BE49-F238E27FC236}">
                <a16:creationId xmlns:a16="http://schemas.microsoft.com/office/drawing/2014/main" id="{94F09DFC-12D5-4E81-867D-35D73CAA800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1438275"/>
            <a:ext cx="1082040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ctr">
            <a:noAutofit/>
          </a:bodyPr>
          <a:lstStyle xmlns:a="http://schemas.openxmlformats.org/drawingml/2006/main">
            <a:defPPr algn="l">
              <a:defRPr sz="1425" b="0">
                <a:solidFill>
                  <a:srgbClr val="A7B6C9"/>
                </a:solidFill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l">
              <a:defRPr sz="1425" b="0">
                <a:solidFill>
                  <a:srgbClr val="A7B6C9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425" b="0">
                <a:solidFill>
                  <a:srgbClr val="A7B6C9"/>
                </a:solidFill>
                <a:latin typeface="Microsoft YaHei"/>
                <a:ea typeface="Microsoft YaHei"/>
                <a:cs typeface="Microsoft YaHei"/>
              </a:rPr>
              <a:t>零基础可以报名，入门训练从电路基础和焊接练习开始。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5C8C0663-6DA5-4EF4-A5A0-32D78F53077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6429375"/>
            <a:ext cx="10820400" cy="953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9525">
            <a:solidFill>
              <a:srgbClr val="29445F"/>
            </a:solidFill>
            <a:prstDash val="solid"/>
          </a:ln>
        </p:spPr>
      </p:sp>
      <p:sp>
        <p:nvSpPr>
          <p:cNvPr id="5" name="重山战队 · 硬件组招新">
            <a:extLst xmlns:a="http://schemas.openxmlformats.org/drawingml/2006/main">
              <a:ext uri="{FF2B5EF4-FFF2-40B4-BE49-F238E27FC236}">
                <a16:creationId xmlns:a16="http://schemas.microsoft.com/office/drawing/2014/main" id="{CE24977C-3E66-4C06-9984-E874B658828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6553200"/>
            <a:ext cx="342900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ctr">
            <a:noAutofit/>
          </a:bodyPr>
          <a:lstStyle xmlns:a="http://schemas.openxmlformats.org/drawingml/2006/main">
            <a:defPPr algn="l">
              <a:defRPr sz="900" b="1">
                <a:solidFill>
                  <a:srgbClr val="70839C"/>
                </a:solidFill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l">
              <a:defRPr sz="900" b="1">
                <a:solidFill>
                  <a:srgbClr val="70839C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00" b="1">
                <a:solidFill>
                  <a:srgbClr val="70839C"/>
                </a:solidFill>
                <a:latin typeface="Microsoft YaHei"/>
                <a:ea typeface="Microsoft YaHei"/>
                <a:cs typeface="Microsoft YaHei"/>
              </a:rPr>
              <a:t>重山战队 · 硬件组招新</a:t>
            </a:r>
          </a:p>
        </p:txBody>
      </p:sp>
      <p:sp>
        <p:nvSpPr>
          <p:cNvPr id="6" name="11">
            <a:extLst xmlns:a="http://schemas.openxmlformats.org/drawingml/2006/main">
              <a:ext uri="{FF2B5EF4-FFF2-40B4-BE49-F238E27FC236}">
                <a16:creationId xmlns:a16="http://schemas.microsoft.com/office/drawing/2014/main" id="{0F6C2C6C-BC32-4013-8B4E-78402A61047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934700" y="6534150"/>
            <a:ext cx="571500" cy="190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ctr">
            <a:noAutofit/>
          </a:bodyPr>
          <a:lstStyle xmlns:a="http://schemas.openxmlformats.org/drawingml/2006/main">
            <a:defPPr algn="r">
              <a:defRPr sz="975" b="1">
                <a:solidFill>
                  <a:srgbClr val="70839C"/>
                </a:solidFill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r">
              <a:defRPr sz="975" b="1">
                <a:solidFill>
                  <a:srgbClr val="70839C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70839C"/>
                </a:solidFill>
                <a:latin typeface="Microsoft YaHei"/>
                <a:ea typeface="Microsoft YaHei"/>
                <a:cs typeface="Microsoft YaHei"/>
              </a:rPr>
              <a:t>11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F7F15DB9-C008-4A37-8165-8B365C83F1C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2171700"/>
            <a:ext cx="3600450" cy="3390900"/>
          </a:xfrm>
          <a:prstGeom xmlns:a="http://schemas.openxmlformats.org/drawingml/2006/main" prst="roundRect">
            <a:avLst>
              <a:gd name="adj" fmla="val 5056"/>
            </a:avLst>
          </a:prstGeom>
          <a:solidFill xmlns:a="http://schemas.openxmlformats.org/drawingml/2006/main">
            <a:srgbClr val="13243A"/>
          </a:solidFill>
          <a:ln xmlns:a="http://schemas.openxmlformats.org/drawingml/2006/main" w="9525">
            <a:solidFill>
              <a:srgbClr val="29445F"/>
            </a:solidFill>
            <a:prstDash val="solid"/>
          </a:ln>
        </p:spPr>
      </p:sp>
      <p:sp>
        <p:nvSpPr>
          <p:cNvPr id="8" name="跟着硬件组一起学习">
            <a:extLst xmlns:a="http://schemas.openxmlformats.org/drawingml/2006/main">
              <a:ext uri="{FF2B5EF4-FFF2-40B4-BE49-F238E27FC236}">
                <a16:creationId xmlns:a16="http://schemas.microsoft.com/office/drawing/2014/main" id="{0BF69739-C9AD-46C8-BA70-0C32AE9A1FE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33450" y="2362200"/>
            <a:ext cx="3105150" cy="609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ctr">
            <a:noAutofit/>
          </a:bodyPr>
          <a:lstStyle xmlns:a="http://schemas.openxmlformats.org/drawingml/2006/main">
            <a:defPPr algn="l">
              <a:defRPr sz="1950" b="1">
                <a:solidFill>
                  <a:srgbClr val="F5F8FC"/>
                </a:solidFill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l">
              <a:defRPr sz="1950" b="1">
                <a:solidFill>
                  <a:srgbClr val="F5F8FC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950" b="1">
                <a:solidFill>
                  <a:srgbClr val="F5F8FC"/>
                </a:solidFill>
                <a:latin typeface="Microsoft YaHei"/>
                <a:ea typeface="Microsoft YaHei"/>
                <a:cs typeface="Microsoft YaHei"/>
              </a:rPr>
              <a:t>跟着硬件组一起学习</a:t>
            </a:r>
          </a:p>
        </p:txBody>
      </p:sp>
      <p:sp>
        <p:nvSpPr>
          <p:cNvPr id="9" name="电路">
            <a:extLst xmlns:a="http://schemas.openxmlformats.org/drawingml/2006/main">
              <a:ext uri="{FF2B5EF4-FFF2-40B4-BE49-F238E27FC236}">
                <a16:creationId xmlns:a16="http://schemas.microsoft.com/office/drawing/2014/main" id="{CB1439FE-644E-4A68-B619-5D6752C8223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52500" y="3171825"/>
            <a:ext cx="762000" cy="2952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ctr">
            <a:noAutofit/>
          </a:bodyPr>
          <a:lstStyle xmlns:a="http://schemas.openxmlformats.org/drawingml/2006/main">
            <a:defPPr algn="l">
              <a:defRPr sz="1875" b="1">
                <a:solidFill>
                  <a:srgbClr val="8EF0C7"/>
                </a:solidFill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l">
              <a:defRPr sz="1875" b="1">
                <a:solidFill>
                  <a:srgbClr val="8EF0C7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875" b="1">
                <a:solidFill>
                  <a:srgbClr val="8EF0C7"/>
                </a:solidFill>
                <a:latin typeface="Microsoft YaHei"/>
                <a:ea typeface="Microsoft YaHei"/>
                <a:cs typeface="Microsoft YaHei"/>
              </a:rPr>
              <a:t>电路</a:t>
            </a:r>
          </a:p>
        </p:txBody>
      </p:sp>
      <p:sp>
        <p:nvSpPr>
          <p:cNvPr id="10" name="对照原理图认识器件和接口">
            <a:extLst xmlns:a="http://schemas.openxmlformats.org/drawingml/2006/main">
              <a:ext uri="{FF2B5EF4-FFF2-40B4-BE49-F238E27FC236}">
                <a16:creationId xmlns:a16="http://schemas.microsoft.com/office/drawing/2014/main" id="{231D208F-022E-41B2-9725-53758DE9B18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885950" y="3162300"/>
            <a:ext cx="2095500" cy="552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l">
              <a:defRPr sz="1350" b="0">
                <a:solidFill>
                  <a:srgbClr val="A7B6C9"/>
                </a:solidFill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l">
              <a:defRPr sz="1350" b="0">
                <a:solidFill>
                  <a:srgbClr val="A7B6C9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0">
                <a:solidFill>
                  <a:srgbClr val="A7B6C9"/>
                </a:solidFill>
                <a:latin typeface="Microsoft YaHei"/>
                <a:ea typeface="Microsoft YaHei"/>
                <a:cs typeface="Microsoft YaHei"/>
              </a:rPr>
              <a:t>对照原理图认识器件和接口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508D99DB-5FD5-4776-9FA2-766D0100066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52500" y="3781425"/>
            <a:ext cx="3067050" cy="953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9525">
            <a:solidFill>
              <a:srgbClr val="29445F"/>
            </a:solidFill>
            <a:prstDash val="solid"/>
          </a:ln>
        </p:spPr>
      </p:sp>
      <p:sp>
        <p:nvSpPr>
          <p:cNvPr id="12" name="焊接">
            <a:extLst xmlns:a="http://schemas.openxmlformats.org/drawingml/2006/main">
              <a:ext uri="{FF2B5EF4-FFF2-40B4-BE49-F238E27FC236}">
                <a16:creationId xmlns:a16="http://schemas.microsoft.com/office/drawing/2014/main" id="{FB9B35B1-1932-4491-AABA-9E486006FDB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52500" y="3914775"/>
            <a:ext cx="762000" cy="2952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ctr">
            <a:noAutofit/>
          </a:bodyPr>
          <a:lstStyle xmlns:a="http://schemas.openxmlformats.org/drawingml/2006/main">
            <a:defPPr algn="l">
              <a:defRPr sz="1875" b="1">
                <a:solidFill>
                  <a:srgbClr val="6BD6FF"/>
                </a:solidFill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l">
              <a:defRPr sz="1875" b="1">
                <a:solidFill>
                  <a:srgbClr val="6BD6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875" b="1">
                <a:solidFill>
                  <a:srgbClr val="6BD6FF"/>
                </a:solidFill>
                <a:latin typeface="Microsoft YaHei"/>
                <a:ea typeface="Microsoft YaHei"/>
                <a:cs typeface="Microsoft YaHei"/>
              </a:rPr>
              <a:t>焊接</a:t>
            </a:r>
          </a:p>
        </p:txBody>
      </p:sp>
      <p:sp>
        <p:nvSpPr>
          <p:cNvPr id="13" name="在练习板上反复练手">
            <a:extLst xmlns:a="http://schemas.openxmlformats.org/drawingml/2006/main">
              <a:ext uri="{FF2B5EF4-FFF2-40B4-BE49-F238E27FC236}">
                <a16:creationId xmlns:a16="http://schemas.microsoft.com/office/drawing/2014/main" id="{EC4890BF-3FF9-42E8-A1BA-104E0CF1E53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885950" y="3905250"/>
            <a:ext cx="2095500" cy="552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l">
              <a:defRPr sz="1350" b="0">
                <a:solidFill>
                  <a:srgbClr val="A7B6C9"/>
                </a:solidFill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l">
              <a:defRPr sz="1350" b="0">
                <a:solidFill>
                  <a:srgbClr val="A7B6C9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0">
                <a:solidFill>
                  <a:srgbClr val="A7B6C9"/>
                </a:solidFill>
                <a:latin typeface="Microsoft YaHei"/>
                <a:ea typeface="Microsoft YaHei"/>
                <a:cs typeface="Microsoft YaHei"/>
              </a:rPr>
              <a:t>在练习板上反复练手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4CBDDA1A-9E74-47B2-8589-287AFB8D853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52500" y="4524375"/>
            <a:ext cx="3067050" cy="953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9525">
            <a:solidFill>
              <a:srgbClr val="29445F"/>
            </a:solidFill>
            <a:prstDash val="solid"/>
          </a:ln>
        </p:spPr>
      </p:sp>
      <p:sp>
        <p:nvSpPr>
          <p:cNvPr id="15" name="项目">
            <a:extLst xmlns:a="http://schemas.openxmlformats.org/drawingml/2006/main">
              <a:ext uri="{FF2B5EF4-FFF2-40B4-BE49-F238E27FC236}">
                <a16:creationId xmlns:a16="http://schemas.microsoft.com/office/drawing/2014/main" id="{3A164D7F-5902-490A-98AD-4BE9809E597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52500" y="4657725"/>
            <a:ext cx="762000" cy="2952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ctr">
            <a:noAutofit/>
          </a:bodyPr>
          <a:lstStyle xmlns:a="http://schemas.openxmlformats.org/drawingml/2006/main">
            <a:defPPr algn="l">
              <a:defRPr sz="1875" b="1">
                <a:solidFill>
                  <a:srgbClr val="FFB86B"/>
                </a:solidFill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l">
              <a:defRPr sz="1875" b="1">
                <a:solidFill>
                  <a:srgbClr val="FFB86B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875" b="1">
                <a:solidFill>
                  <a:srgbClr val="FFB86B"/>
                </a:solidFill>
                <a:latin typeface="Microsoft YaHei"/>
                <a:ea typeface="Microsoft YaHei"/>
                <a:cs typeface="Microsoft YaHei"/>
              </a:rPr>
              <a:t>项目</a:t>
            </a:r>
          </a:p>
        </p:txBody>
      </p:sp>
      <p:sp>
        <p:nvSpPr>
          <p:cNvPr id="16" name="一起画板、焊板和调试">
            <a:extLst xmlns:a="http://schemas.openxmlformats.org/drawingml/2006/main">
              <a:ext uri="{FF2B5EF4-FFF2-40B4-BE49-F238E27FC236}">
                <a16:creationId xmlns:a16="http://schemas.microsoft.com/office/drawing/2014/main" id="{12187ED5-F8A0-40CC-8546-C0C86442DAF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885950" y="4648200"/>
            <a:ext cx="2095500" cy="552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l">
              <a:defRPr sz="1350" b="0">
                <a:solidFill>
                  <a:srgbClr val="A7B6C9"/>
                </a:solidFill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l">
              <a:defRPr sz="1350" b="0">
                <a:solidFill>
                  <a:srgbClr val="A7B6C9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0">
                <a:solidFill>
                  <a:srgbClr val="A7B6C9"/>
                </a:solidFill>
                <a:latin typeface="Microsoft YaHei"/>
                <a:ea typeface="Microsoft YaHei"/>
                <a:cs typeface="Microsoft YaHei"/>
              </a:rPr>
              <a:t>一起画板、焊板和调试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3485CCD3-75F6-4CDA-93B8-6B96A6AE7C6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800600" y="2152650"/>
            <a:ext cx="6705600" cy="914400"/>
          </a:xfrm>
          <a:prstGeom xmlns:a="http://schemas.openxmlformats.org/drawingml/2006/main" prst="roundRect">
            <a:avLst>
              <a:gd name="adj" fmla="val 14583"/>
            </a:avLst>
          </a:prstGeom>
          <a:solidFill xmlns:a="http://schemas.openxmlformats.org/drawingml/2006/main">
            <a:srgbClr val="13243A"/>
          </a:solidFill>
          <a:ln xmlns:a="http://schemas.openxmlformats.org/drawingml/2006/main" w="9525">
            <a:solidFill>
              <a:srgbClr val="29445F"/>
            </a:solidFill>
            <a:prstDash val="solid"/>
          </a:ln>
        </p:spPr>
      </p:sp>
      <p:sp>
        <p:nvSpPr>
          <p:cNvPr id="18" name="愿意学">
            <a:extLst xmlns:a="http://schemas.openxmlformats.org/drawingml/2006/main">
              <a:ext uri="{FF2B5EF4-FFF2-40B4-BE49-F238E27FC236}">
                <a16:creationId xmlns:a16="http://schemas.microsoft.com/office/drawing/2014/main" id="{02085914-5B34-4CDD-B06D-25E89D3D389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105400" y="2257425"/>
            <a:ext cx="5810250" cy="3143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ctr">
            <a:noAutofit/>
          </a:bodyPr>
          <a:lstStyle xmlns:a="http://schemas.openxmlformats.org/drawingml/2006/main">
            <a:defPPr algn="l">
              <a:defRPr sz="1950" b="1">
                <a:solidFill>
                  <a:srgbClr val="8EF0C7"/>
                </a:solidFill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l">
              <a:defRPr sz="1950" b="1">
                <a:solidFill>
                  <a:srgbClr val="8EF0C7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950" b="1">
                <a:solidFill>
                  <a:srgbClr val="8EF0C7"/>
                </a:solidFill>
                <a:latin typeface="Microsoft YaHei"/>
                <a:ea typeface="Microsoft YaHei"/>
                <a:cs typeface="Microsoft YaHei"/>
              </a:rPr>
              <a:t>愿意学</a:t>
            </a:r>
          </a:p>
        </p:txBody>
      </p:sp>
      <p:sp>
        <p:nvSpPr>
          <p:cNvPr id="19" name="遇到不懂的查资料，带着具体问题来讨论。">
            <a:extLst xmlns:a="http://schemas.openxmlformats.org/drawingml/2006/main">
              <a:ext uri="{FF2B5EF4-FFF2-40B4-BE49-F238E27FC236}">
                <a16:creationId xmlns:a16="http://schemas.microsoft.com/office/drawing/2014/main" id="{79F02FD2-3178-4D84-9BDE-2E0907D27F8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105400" y="2647950"/>
            <a:ext cx="6076950" cy="3143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ctr">
            <a:noAutofit/>
          </a:bodyPr>
          <a:lstStyle xmlns:a="http://schemas.openxmlformats.org/drawingml/2006/main">
            <a:defPPr algn="l">
              <a:defRPr sz="1500" b="0">
                <a:solidFill>
                  <a:srgbClr val="A7B6C9"/>
                </a:solidFill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l">
              <a:defRPr sz="1500" b="0">
                <a:solidFill>
                  <a:srgbClr val="A7B6C9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00" b="0">
                <a:solidFill>
                  <a:srgbClr val="A7B6C9"/>
                </a:solidFill>
                <a:latin typeface="Microsoft YaHei"/>
                <a:ea typeface="Microsoft YaHei"/>
                <a:cs typeface="Microsoft YaHei"/>
              </a:rPr>
              <a:t>遇到不懂的查资料，带着具体问题来讨论。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C02ED60D-4EDC-4569-8F2A-9F7462166D8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800600" y="3295650"/>
            <a:ext cx="6705600" cy="914400"/>
          </a:xfrm>
          <a:prstGeom xmlns:a="http://schemas.openxmlformats.org/drawingml/2006/main" prst="roundRect">
            <a:avLst>
              <a:gd name="adj" fmla="val 14583"/>
            </a:avLst>
          </a:prstGeom>
          <a:solidFill xmlns:a="http://schemas.openxmlformats.org/drawingml/2006/main">
            <a:srgbClr val="13243A"/>
          </a:solidFill>
          <a:ln xmlns:a="http://schemas.openxmlformats.org/drawingml/2006/main" w="9525">
            <a:solidFill>
              <a:srgbClr val="29445F"/>
            </a:solidFill>
            <a:prstDash val="solid"/>
          </a:ln>
        </p:spPr>
      </p:sp>
      <p:sp>
        <p:nvSpPr>
          <p:cNvPr id="21" name="肯实干">
            <a:extLst xmlns:a="http://schemas.openxmlformats.org/drawingml/2006/main">
              <a:ext uri="{FF2B5EF4-FFF2-40B4-BE49-F238E27FC236}">
                <a16:creationId xmlns:a16="http://schemas.microsoft.com/office/drawing/2014/main" id="{7F9B6652-30E6-438A-9838-D41A6EABBB3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105400" y="3400425"/>
            <a:ext cx="5810250" cy="3143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ctr">
            <a:noAutofit/>
          </a:bodyPr>
          <a:lstStyle xmlns:a="http://schemas.openxmlformats.org/drawingml/2006/main">
            <a:defPPr algn="l">
              <a:defRPr sz="1950" b="1">
                <a:solidFill>
                  <a:srgbClr val="6BD6FF"/>
                </a:solidFill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l">
              <a:defRPr sz="1950" b="1">
                <a:solidFill>
                  <a:srgbClr val="6BD6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950" b="1">
                <a:solidFill>
                  <a:srgbClr val="6BD6FF"/>
                </a:solidFill>
                <a:latin typeface="Microsoft YaHei"/>
                <a:ea typeface="Microsoft YaHei"/>
                <a:cs typeface="Microsoft YaHei"/>
              </a:rPr>
              <a:t>肯实干</a:t>
            </a:r>
          </a:p>
        </p:txBody>
      </p:sp>
      <p:sp>
        <p:nvSpPr>
          <p:cNvPr id="22" name="安排的练习认真做完，出错后参与排查。">
            <a:extLst xmlns:a="http://schemas.openxmlformats.org/drawingml/2006/main">
              <a:ext uri="{FF2B5EF4-FFF2-40B4-BE49-F238E27FC236}">
                <a16:creationId xmlns:a16="http://schemas.microsoft.com/office/drawing/2014/main" id="{1E279DAC-C0CF-4D53-8F0A-468D1592A77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105400" y="3790950"/>
            <a:ext cx="6076950" cy="3143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ctr">
            <a:noAutofit/>
          </a:bodyPr>
          <a:lstStyle xmlns:a="http://schemas.openxmlformats.org/drawingml/2006/main">
            <a:defPPr algn="l">
              <a:defRPr sz="1500" b="0">
                <a:solidFill>
                  <a:srgbClr val="A7B6C9"/>
                </a:solidFill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l">
              <a:defRPr sz="1500" b="0">
                <a:solidFill>
                  <a:srgbClr val="A7B6C9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00" b="0">
                <a:solidFill>
                  <a:srgbClr val="A7B6C9"/>
                </a:solidFill>
                <a:latin typeface="Microsoft YaHei"/>
                <a:ea typeface="Microsoft YaHei"/>
                <a:cs typeface="Microsoft YaHei"/>
              </a:rPr>
              <a:t>安排的练习认真做完，出错后参与排查。</a:t>
            </a:r>
          </a:p>
        </p:txBody>
      </p:sp>
      <p:sp>
        <p:nvSpPr>
          <p:cNvPr id="23" name="">
            <a:extLst xmlns:a="http://schemas.openxmlformats.org/drawingml/2006/main">
              <a:ext uri="{FF2B5EF4-FFF2-40B4-BE49-F238E27FC236}">
                <a16:creationId xmlns:a16="http://schemas.microsoft.com/office/drawing/2014/main" id="{AE530245-4DC4-40AC-B013-E7C3FBCAED8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800600" y="4438650"/>
            <a:ext cx="6705600" cy="914400"/>
          </a:xfrm>
          <a:prstGeom xmlns:a="http://schemas.openxmlformats.org/drawingml/2006/main" prst="roundRect">
            <a:avLst>
              <a:gd name="adj" fmla="val 14583"/>
            </a:avLst>
          </a:prstGeom>
          <a:solidFill xmlns:a="http://schemas.openxmlformats.org/drawingml/2006/main">
            <a:srgbClr val="13243A"/>
          </a:solidFill>
          <a:ln xmlns:a="http://schemas.openxmlformats.org/drawingml/2006/main" w="9525">
            <a:solidFill>
              <a:srgbClr val="29445F"/>
            </a:solidFill>
            <a:prstDash val="solid"/>
          </a:ln>
        </p:spPr>
      </p:sp>
      <p:sp>
        <p:nvSpPr>
          <p:cNvPr id="24" name="勤出勤">
            <a:extLst xmlns:a="http://schemas.openxmlformats.org/drawingml/2006/main">
              <a:ext uri="{FF2B5EF4-FFF2-40B4-BE49-F238E27FC236}">
                <a16:creationId xmlns:a16="http://schemas.microsoft.com/office/drawing/2014/main" id="{04A582CE-670E-4C75-AEE3-ADEB4053384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105400" y="4543425"/>
            <a:ext cx="5810250" cy="3143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ctr">
            <a:noAutofit/>
          </a:bodyPr>
          <a:lstStyle xmlns:a="http://schemas.openxmlformats.org/drawingml/2006/main">
            <a:defPPr algn="l">
              <a:defRPr sz="1950" b="1">
                <a:solidFill>
                  <a:srgbClr val="FFB86B"/>
                </a:solidFill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l">
              <a:defRPr sz="1950" b="1">
                <a:solidFill>
                  <a:srgbClr val="FFB86B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950" b="1">
                <a:solidFill>
                  <a:srgbClr val="FFB86B"/>
                </a:solidFill>
                <a:latin typeface="Microsoft YaHei"/>
                <a:ea typeface="Microsoft YaHei"/>
                <a:cs typeface="Microsoft YaHei"/>
              </a:rPr>
              <a:t>勤出勤</a:t>
            </a:r>
          </a:p>
        </p:txBody>
      </p:sp>
      <p:sp>
        <p:nvSpPr>
          <p:cNvPr id="25" name="按安排参加训练，有事提前沟通。">
            <a:extLst xmlns:a="http://schemas.openxmlformats.org/drawingml/2006/main">
              <a:ext uri="{FF2B5EF4-FFF2-40B4-BE49-F238E27FC236}">
                <a16:creationId xmlns:a16="http://schemas.microsoft.com/office/drawing/2014/main" id="{90B10FFF-25D7-448D-8647-A62B66AF93F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105400" y="4933950"/>
            <a:ext cx="6076950" cy="3143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ctr">
            <a:noAutofit/>
          </a:bodyPr>
          <a:lstStyle xmlns:a="http://schemas.openxmlformats.org/drawingml/2006/main">
            <a:defPPr algn="l">
              <a:defRPr sz="1500" b="0">
                <a:solidFill>
                  <a:srgbClr val="A7B6C9"/>
                </a:solidFill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l">
              <a:defRPr sz="1500" b="0">
                <a:solidFill>
                  <a:srgbClr val="A7B6C9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00" b="0">
                <a:solidFill>
                  <a:srgbClr val="A7B6C9"/>
                </a:solidFill>
                <a:latin typeface="Microsoft YaHei"/>
                <a:ea typeface="Microsoft YaHei"/>
                <a:cs typeface="Microsoft YaHei"/>
              </a:rPr>
              <a:t>按安排参加训练，有事提前沟通。</a:t>
            </a:r>
          </a:p>
        </p:txBody>
      </p:sp>
      <p:sp>
        <p:nvSpPr>
          <p:cNvPr id="26" name="已有作品可以带来，没有项目经历也可以报名。">
            <a:extLst xmlns:a="http://schemas.openxmlformats.org/drawingml/2006/main">
              <a:ext uri="{FF2B5EF4-FFF2-40B4-BE49-F238E27FC236}">
                <a16:creationId xmlns:a16="http://schemas.microsoft.com/office/drawing/2014/main" id="{0D93E24C-58D7-4E85-BD74-028C452C330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800600" y="5819775"/>
            <a:ext cx="6705600" cy="2762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ctr">
            <a:noAutofit/>
          </a:bodyPr>
          <a:lstStyle xmlns:a="http://schemas.openxmlformats.org/drawingml/2006/main">
            <a:defPPr algn="l">
              <a:defRPr sz="1575" b="1">
                <a:solidFill>
                  <a:srgbClr val="8EF0C7"/>
                </a:solidFill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l">
              <a:defRPr sz="1575" b="1">
                <a:solidFill>
                  <a:srgbClr val="8EF0C7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75" b="1">
                <a:solidFill>
                  <a:srgbClr val="8EF0C7"/>
                </a:solidFill>
                <a:latin typeface="Microsoft YaHei"/>
                <a:ea typeface="Microsoft YaHei"/>
                <a:cs typeface="Microsoft YaHei"/>
              </a:rPr>
              <a:t>已有作品可以带来，没有项目经历也可以报名。</a:t>
            </a:r>
          </a:p>
        </p:txBody>
      </p:sp>
    </p:spTree>
    <p:extLst>
      <p:ext uri="{BB962C8B-B14F-4D97-AF65-F5344CB8AC3E}">
        <p14:creationId xmlns:p14="http://schemas.microsoft.com/office/powerpoint/2010/main" val="909103099"/>
      </p:ext>
    </p:extLst>
  </p:cSld>
  <p:transition spd="med" advClick="1">
    <p:fade/>
  </p:transition>
  <p:timing xmlns:p="http://schemas.openxmlformats.org/presentationml/2006/main" xmlns:a="http://schemas.openxmlformats.org/drawingml/2006/main" xmlns:r="http://schemas.openxmlformats.org/officeDocument/2006/relationships"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35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35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350"/>
                            </p:stCondLst>
                            <p:childTnLst>
                              <p:par>
                                <p:cTn id="12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45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45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45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45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45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7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" dur="45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0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45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3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45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8" dur="45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9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1" dur="45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2" fill="hold">
                      <p:stCondLst>
                        <p:cond delay="indefinite"/>
                      </p:stCondLst>
                      <p:childTnLst>
                        <p:par>
                          <p:cTn id="43" fill="hold">
                            <p:stCondLst>
                              <p:cond delay="0"/>
                            </p:stCondLst>
                            <p:childTnLst>
                              <p:par>
                                <p:cTn id="44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6" dur="4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7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9" dur="4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0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2" dur="4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>
                      <p:stCondLst>
                        <p:cond delay="indefinite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7" dur="4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0" dur="4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3" dur="4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4" fill="hold">
                      <p:stCondLst>
                        <p:cond delay="indefinite"/>
                      </p:stCondLst>
                      <p:childTnLst>
                        <p:par>
                          <p:cTn id="65" fill="hold">
                            <p:stCondLst>
                              <p:cond delay="0"/>
                            </p:stCondLst>
                            <p:childTnLst>
                              <p:par>
                                <p:cTn id="66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8" dur="4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9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1" dur="4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2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4" dur="4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7" dur="4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/>
      <p:bldP spid="8" grpId="0"/>
      <p:bldP spid="9" grpId="0"/>
      <p:bldP spid="10" grpId="0"/>
      <p:bldP spid="12" grpId="0"/>
      <p:bldP spid="13" grpId="0"/>
      <p:bldP spid="15" grpId="0"/>
      <p:bldP spid="16" grpId="0"/>
      <p:bldP spid="18" grpId="0"/>
      <p:bldP spid="19" grpId="0"/>
      <p:bldP spid="21" grpId="0"/>
      <p:bldP spid="22" grpId="0"/>
      <p:bldP spid="24" grpId="0"/>
      <p:bldP spid="25" grpId="0"/>
      <p:bldP spid="26" grpId="0"/>
    </p:bldLst>
  </p:timing>
</p:sld>
</file>

<file path=ppt/slides/slide12.xml><?xml version="1.0" encoding="utf-8"?>
<p:sld xmlns:p="http://schemas.openxmlformats.org/presentationml/2006/main">
  <p:cSld>
    <p:bg>
      <p:bgPr>
        <a:solidFill xmlns:a="http://schemas.openxmlformats.org/drawingml/2006/main">
          <a:srgbClr val="0A122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9" name="JOIN THE TEAM">
            <a:extLst xmlns:a="http://schemas.openxmlformats.org/drawingml/2006/main">
              <a:ext uri="{FF2B5EF4-FFF2-40B4-BE49-F238E27FC236}">
                <a16:creationId xmlns:a16="http://schemas.microsoft.com/office/drawing/2014/main" id="{E0853FFB-7034-403D-9AF6-F52A3368E17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476250"/>
            <a:ext cx="8572500" cy="2190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ctr">
            <a:noAutofit/>
          </a:bodyPr>
          <a:lstStyle xmlns:a="http://schemas.openxmlformats.org/drawingml/2006/main">
            <a:defPPr algn="l">
              <a:defRPr sz="975" b="1">
                <a:solidFill>
                  <a:srgbClr val="8EF0C7"/>
                </a:solidFill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l">
              <a:defRPr sz="975" b="1">
                <a:solidFill>
                  <a:srgbClr val="8EF0C7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8EF0C7"/>
                </a:solidFill>
                <a:latin typeface="Microsoft YaHei"/>
                <a:ea typeface="Microsoft YaHei"/>
                <a:cs typeface="Microsoft YaHei"/>
              </a:rPr>
              <a:t>JOIN THE TEAM</a:t>
            </a:r>
          </a:p>
        </p:txBody>
      </p:sp>
      <p:sp>
        <p:nvSpPr>
          <p:cNvPr id="2" name="简历需要写什么">
            <a:extLst xmlns:a="http://schemas.openxmlformats.org/drawingml/2006/main">
              <a:ext uri="{FF2B5EF4-FFF2-40B4-BE49-F238E27FC236}">
                <a16:creationId xmlns:a16="http://schemas.microsoft.com/office/drawing/2014/main" id="{DFEF478E-C7F9-4D2B-9782-ABA13AC04A8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790575"/>
            <a:ext cx="10820400" cy="590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ctr">
            <a:noAutofit/>
          </a:bodyPr>
          <a:lstStyle xmlns:a="http://schemas.openxmlformats.org/drawingml/2006/main">
            <a:defPPr algn="l">
              <a:defRPr sz="2700" b="1">
                <a:solidFill>
                  <a:srgbClr val="F5F8FC"/>
                </a:solidFill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l">
              <a:defRPr sz="2700" b="1">
                <a:solidFill>
                  <a:srgbClr val="F5F8FC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700" b="1">
                <a:solidFill>
                  <a:srgbClr val="F5F8FC"/>
                </a:solidFill>
                <a:latin typeface="Microsoft YaHei"/>
                <a:ea typeface="Microsoft YaHei"/>
                <a:cs typeface="Microsoft YaHei"/>
              </a:rPr>
              <a:t>简历需要写什么</a:t>
            </a:r>
          </a:p>
        </p:txBody>
      </p:sp>
      <p:sp>
        <p:nvSpPr>
          <p:cNvPr id="3" name="用一页讲清楚学过什么、做过什么，以及可参加训练的时间。">
            <a:extLst xmlns:a="http://schemas.openxmlformats.org/drawingml/2006/main">
              <a:ext uri="{FF2B5EF4-FFF2-40B4-BE49-F238E27FC236}">
                <a16:creationId xmlns:a16="http://schemas.microsoft.com/office/drawing/2014/main" id="{292DC49C-E5B2-4952-9721-A08F9FC7CBB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1438275"/>
            <a:ext cx="1082040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ctr">
            <a:noAutofit/>
          </a:bodyPr>
          <a:lstStyle xmlns:a="http://schemas.openxmlformats.org/drawingml/2006/main">
            <a:defPPr algn="l">
              <a:defRPr sz="1425" b="0">
                <a:solidFill>
                  <a:srgbClr val="A7B6C9"/>
                </a:solidFill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l">
              <a:defRPr sz="1425" b="0">
                <a:solidFill>
                  <a:srgbClr val="A7B6C9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425" b="0">
                <a:solidFill>
                  <a:srgbClr val="A7B6C9"/>
                </a:solidFill>
                <a:latin typeface="Microsoft YaHei"/>
                <a:ea typeface="Microsoft YaHei"/>
                <a:cs typeface="Microsoft YaHei"/>
              </a:rPr>
              <a:t>用一页讲清楚学过什么、做过什么，以及可参加训练的时间。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41D405D6-44BE-4A5B-9C6C-2B1262A1DD5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6429375"/>
            <a:ext cx="10820400" cy="953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9525">
            <a:solidFill>
              <a:srgbClr val="29445F"/>
            </a:solidFill>
            <a:prstDash val="solid"/>
          </a:ln>
        </p:spPr>
      </p:sp>
      <p:sp>
        <p:nvSpPr>
          <p:cNvPr id="5" name="重山战队 · 硬件组招新">
            <a:extLst xmlns:a="http://schemas.openxmlformats.org/drawingml/2006/main">
              <a:ext uri="{FF2B5EF4-FFF2-40B4-BE49-F238E27FC236}">
                <a16:creationId xmlns:a16="http://schemas.microsoft.com/office/drawing/2014/main" id="{9A4C6D74-CD65-4848-8150-EE84A0B1DF5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6553200"/>
            <a:ext cx="342900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ctr">
            <a:noAutofit/>
          </a:bodyPr>
          <a:lstStyle xmlns:a="http://schemas.openxmlformats.org/drawingml/2006/main">
            <a:defPPr algn="l">
              <a:defRPr sz="900" b="1">
                <a:solidFill>
                  <a:srgbClr val="70839C"/>
                </a:solidFill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l">
              <a:defRPr sz="900" b="1">
                <a:solidFill>
                  <a:srgbClr val="70839C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00" b="1">
                <a:solidFill>
                  <a:srgbClr val="70839C"/>
                </a:solidFill>
                <a:latin typeface="Microsoft YaHei"/>
                <a:ea typeface="Microsoft YaHei"/>
                <a:cs typeface="Microsoft YaHei"/>
              </a:rPr>
              <a:t>重山战队 · 硬件组招新</a:t>
            </a:r>
          </a:p>
        </p:txBody>
      </p:sp>
      <p:sp>
        <p:nvSpPr>
          <p:cNvPr id="6" name="12">
            <a:extLst xmlns:a="http://schemas.openxmlformats.org/drawingml/2006/main">
              <a:ext uri="{FF2B5EF4-FFF2-40B4-BE49-F238E27FC236}">
                <a16:creationId xmlns:a16="http://schemas.microsoft.com/office/drawing/2014/main" id="{7763D91E-14A8-435F-8535-F069879F6B9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934700" y="6534150"/>
            <a:ext cx="571500" cy="190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ctr">
            <a:noAutofit/>
          </a:bodyPr>
          <a:lstStyle xmlns:a="http://schemas.openxmlformats.org/drawingml/2006/main">
            <a:defPPr algn="r">
              <a:defRPr sz="975" b="1">
                <a:solidFill>
                  <a:srgbClr val="70839C"/>
                </a:solidFill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r">
              <a:defRPr sz="975" b="1">
                <a:solidFill>
                  <a:srgbClr val="70839C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70839C"/>
                </a:solidFill>
                <a:latin typeface="Microsoft YaHei"/>
                <a:ea typeface="Microsoft YaHei"/>
                <a:cs typeface="Microsoft YaHei"/>
              </a:rPr>
              <a:t>12</a:t>
            </a:r>
          </a:p>
        </p:txBody>
      </p:sp>
      <p:sp>
        <p:nvSpPr>
          <p:cNvPr id="7" name="01">
            <a:extLst xmlns:a="http://schemas.openxmlformats.org/drawingml/2006/main">
              <a:ext uri="{FF2B5EF4-FFF2-40B4-BE49-F238E27FC236}">
                <a16:creationId xmlns:a16="http://schemas.microsoft.com/office/drawing/2014/main" id="{5145A28C-F03A-49FA-8627-A881820DA31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2124075"/>
            <a:ext cx="485775" cy="3333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ctr">
            <a:noAutofit/>
          </a:bodyPr>
          <a:lstStyle xmlns:a="http://schemas.openxmlformats.org/drawingml/2006/main">
            <a:defPPr algn="l">
              <a:defRPr sz="1725" b="1">
                <a:solidFill>
                  <a:srgbClr val="8EF0C7"/>
                </a:solidFill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l">
              <a:defRPr sz="1725" b="1">
                <a:solidFill>
                  <a:srgbClr val="8EF0C7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725" b="1">
                <a:solidFill>
                  <a:srgbClr val="8EF0C7"/>
                </a:solidFill>
                <a:latin typeface="Microsoft YaHei"/>
                <a:ea typeface="Microsoft YaHei"/>
                <a:cs typeface="Microsoft YaHei"/>
              </a:rPr>
              <a:t>01</a:t>
            </a:r>
          </a:p>
        </p:txBody>
      </p:sp>
      <p:sp>
        <p:nvSpPr>
          <p:cNvPr id="8" name="基本信息">
            <a:extLst xmlns:a="http://schemas.openxmlformats.org/drawingml/2006/main">
              <a:ext uri="{FF2B5EF4-FFF2-40B4-BE49-F238E27FC236}">
                <a16:creationId xmlns:a16="http://schemas.microsoft.com/office/drawing/2014/main" id="{81FE30CF-56BE-4E16-869A-813A3421A0B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390650" y="2114550"/>
            <a:ext cx="5505450" cy="3143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ctr">
            <a:noAutofit/>
          </a:bodyPr>
          <a:lstStyle xmlns:a="http://schemas.openxmlformats.org/drawingml/2006/main">
            <a:defPPr algn="l">
              <a:defRPr sz="1875" b="1">
                <a:solidFill>
                  <a:srgbClr val="F5F8FC"/>
                </a:solidFill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l">
              <a:defRPr sz="1875" b="1">
                <a:solidFill>
                  <a:srgbClr val="F5F8FC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875" b="1">
                <a:solidFill>
                  <a:srgbClr val="F5F8FC"/>
                </a:solidFill>
                <a:latin typeface="Microsoft YaHei"/>
                <a:ea typeface="Microsoft YaHei"/>
                <a:cs typeface="Microsoft YaHei"/>
              </a:rPr>
              <a:t>基本信息</a:t>
            </a:r>
          </a:p>
        </p:txBody>
      </p:sp>
      <p:sp>
        <p:nvSpPr>
          <p:cNvPr id="9" name="姓名、年级、专业、常用联系方式">
            <a:extLst xmlns:a="http://schemas.openxmlformats.org/drawingml/2006/main">
              <a:ext uri="{FF2B5EF4-FFF2-40B4-BE49-F238E27FC236}">
                <a16:creationId xmlns:a16="http://schemas.microsoft.com/office/drawing/2014/main" id="{35C06135-E444-4ED3-BFC0-AA2F5D32416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390650" y="2505075"/>
            <a:ext cx="592455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ctr">
            <a:noAutofit/>
          </a:bodyPr>
          <a:lstStyle xmlns:a="http://schemas.openxmlformats.org/drawingml/2006/main">
            <a:defPPr algn="l">
              <a:defRPr sz="1575" b="0">
                <a:solidFill>
                  <a:srgbClr val="A7B6C9"/>
                </a:solidFill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l">
              <a:defRPr sz="1575" b="0">
                <a:solidFill>
                  <a:srgbClr val="A7B6C9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75" b="0">
                <a:solidFill>
                  <a:srgbClr val="A7B6C9"/>
                </a:solidFill>
                <a:latin typeface="Microsoft YaHei"/>
                <a:ea typeface="Microsoft YaHei"/>
                <a:cs typeface="Microsoft YaHei"/>
              </a:rPr>
              <a:t>姓名、年级、专业、常用联系方式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84DB3A35-A008-4B56-8BC2-4E1E0968184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390650" y="2886075"/>
            <a:ext cx="5638800" cy="953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9525">
            <a:solidFill>
              <a:srgbClr val="29445F"/>
            </a:solidFill>
            <a:prstDash val="solid"/>
          </a:ln>
        </p:spPr>
      </p:sp>
      <p:sp>
        <p:nvSpPr>
          <p:cNvPr id="11" name="02">
            <a:extLst xmlns:a="http://schemas.openxmlformats.org/drawingml/2006/main">
              <a:ext uri="{FF2B5EF4-FFF2-40B4-BE49-F238E27FC236}">
                <a16:creationId xmlns:a16="http://schemas.microsoft.com/office/drawing/2014/main" id="{F1CF28B9-1677-4E6B-A699-BFEF62644F0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3028950"/>
            <a:ext cx="485775" cy="3333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ctr">
            <a:noAutofit/>
          </a:bodyPr>
          <a:lstStyle xmlns:a="http://schemas.openxmlformats.org/drawingml/2006/main">
            <a:defPPr algn="l">
              <a:defRPr sz="1725" b="1">
                <a:solidFill>
                  <a:srgbClr val="8EF0C7"/>
                </a:solidFill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l">
              <a:defRPr sz="1725" b="1">
                <a:solidFill>
                  <a:srgbClr val="8EF0C7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725" b="1">
                <a:solidFill>
                  <a:srgbClr val="8EF0C7"/>
                </a:solidFill>
                <a:latin typeface="Microsoft YaHei"/>
                <a:ea typeface="Microsoft YaHei"/>
                <a:cs typeface="Microsoft YaHei"/>
              </a:rPr>
              <a:t>02</a:t>
            </a:r>
          </a:p>
        </p:txBody>
      </p:sp>
      <p:sp>
        <p:nvSpPr>
          <p:cNvPr id="12" name="学习基础">
            <a:extLst xmlns:a="http://schemas.openxmlformats.org/drawingml/2006/main">
              <a:ext uri="{FF2B5EF4-FFF2-40B4-BE49-F238E27FC236}">
                <a16:creationId xmlns:a16="http://schemas.microsoft.com/office/drawing/2014/main" id="{DC77026D-FEAC-46E0-AED7-AF2A77B02EB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390650" y="3019425"/>
            <a:ext cx="5505450" cy="3143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ctr">
            <a:noAutofit/>
          </a:bodyPr>
          <a:lstStyle xmlns:a="http://schemas.openxmlformats.org/drawingml/2006/main">
            <a:defPPr algn="l">
              <a:defRPr sz="1875" b="1">
                <a:solidFill>
                  <a:srgbClr val="F5F8FC"/>
                </a:solidFill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l">
              <a:defRPr sz="1875" b="1">
                <a:solidFill>
                  <a:srgbClr val="F5F8FC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875" b="1">
                <a:solidFill>
                  <a:srgbClr val="F5F8FC"/>
                </a:solidFill>
                <a:latin typeface="Microsoft YaHei"/>
                <a:ea typeface="Microsoft YaHei"/>
                <a:cs typeface="Microsoft YaHei"/>
              </a:rPr>
              <a:t>学习基础</a:t>
            </a:r>
          </a:p>
        </p:txBody>
      </p:sp>
      <p:sp>
        <p:nvSpPr>
          <p:cNvPr id="13" name="学过的课程，使用过的软件与工具">
            <a:extLst xmlns:a="http://schemas.openxmlformats.org/drawingml/2006/main">
              <a:ext uri="{FF2B5EF4-FFF2-40B4-BE49-F238E27FC236}">
                <a16:creationId xmlns:a16="http://schemas.microsoft.com/office/drawing/2014/main" id="{FE7E399D-972B-4191-A652-0E8978B10E4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390650" y="3409950"/>
            <a:ext cx="592455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ctr">
            <a:noAutofit/>
          </a:bodyPr>
          <a:lstStyle xmlns:a="http://schemas.openxmlformats.org/drawingml/2006/main">
            <a:defPPr algn="l">
              <a:defRPr sz="1575" b="0">
                <a:solidFill>
                  <a:srgbClr val="A7B6C9"/>
                </a:solidFill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l">
              <a:defRPr sz="1575" b="0">
                <a:solidFill>
                  <a:srgbClr val="A7B6C9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75" b="0">
                <a:solidFill>
                  <a:srgbClr val="A7B6C9"/>
                </a:solidFill>
                <a:latin typeface="Microsoft YaHei"/>
                <a:ea typeface="Microsoft YaHei"/>
                <a:cs typeface="Microsoft YaHei"/>
              </a:rPr>
              <a:t>学过的课程，使用过的软件与工具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5C68BCAE-001A-4E33-8F2B-78C5646CE92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390650" y="3790950"/>
            <a:ext cx="5638800" cy="953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9525">
            <a:solidFill>
              <a:srgbClr val="29445F"/>
            </a:solidFill>
            <a:prstDash val="solid"/>
          </a:ln>
        </p:spPr>
      </p:sp>
      <p:sp>
        <p:nvSpPr>
          <p:cNvPr id="15" name="03">
            <a:extLst xmlns:a="http://schemas.openxmlformats.org/drawingml/2006/main">
              <a:ext uri="{FF2B5EF4-FFF2-40B4-BE49-F238E27FC236}">
                <a16:creationId xmlns:a16="http://schemas.microsoft.com/office/drawing/2014/main" id="{9AC90AE4-118C-498D-8B7F-7749C8D71DA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3933825"/>
            <a:ext cx="485775" cy="3333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ctr">
            <a:noAutofit/>
          </a:bodyPr>
          <a:lstStyle xmlns:a="http://schemas.openxmlformats.org/drawingml/2006/main">
            <a:defPPr algn="l">
              <a:defRPr sz="1725" b="1">
                <a:solidFill>
                  <a:srgbClr val="8EF0C7"/>
                </a:solidFill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l">
              <a:defRPr sz="1725" b="1">
                <a:solidFill>
                  <a:srgbClr val="8EF0C7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725" b="1">
                <a:solidFill>
                  <a:srgbClr val="8EF0C7"/>
                </a:solidFill>
                <a:latin typeface="Microsoft YaHei"/>
                <a:ea typeface="Microsoft YaHei"/>
                <a:cs typeface="Microsoft YaHei"/>
              </a:rPr>
              <a:t>03</a:t>
            </a:r>
          </a:p>
        </p:txBody>
      </p:sp>
      <p:sp>
        <p:nvSpPr>
          <p:cNvPr id="16" name="动手经历">
            <a:extLst xmlns:a="http://schemas.openxmlformats.org/drawingml/2006/main">
              <a:ext uri="{FF2B5EF4-FFF2-40B4-BE49-F238E27FC236}">
                <a16:creationId xmlns:a16="http://schemas.microsoft.com/office/drawing/2014/main" id="{1AB9B0A2-5797-4A07-800D-3AF244160C0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390650" y="3924300"/>
            <a:ext cx="5505450" cy="3143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ctr">
            <a:noAutofit/>
          </a:bodyPr>
          <a:lstStyle xmlns:a="http://schemas.openxmlformats.org/drawingml/2006/main">
            <a:defPPr algn="l">
              <a:defRPr sz="1875" b="1">
                <a:solidFill>
                  <a:srgbClr val="F5F8FC"/>
                </a:solidFill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l">
              <a:defRPr sz="1875" b="1">
                <a:solidFill>
                  <a:srgbClr val="F5F8FC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875" b="1">
                <a:solidFill>
                  <a:srgbClr val="F5F8FC"/>
                </a:solidFill>
                <a:latin typeface="Microsoft YaHei"/>
                <a:ea typeface="Microsoft YaHei"/>
                <a:cs typeface="Microsoft YaHei"/>
              </a:rPr>
              <a:t>动手经历</a:t>
            </a:r>
          </a:p>
        </p:txBody>
      </p:sp>
      <p:sp>
        <p:nvSpPr>
          <p:cNvPr id="17" name="写清自己负责的部分，相关作品放在附件里">
            <a:extLst xmlns:a="http://schemas.openxmlformats.org/drawingml/2006/main">
              <a:ext uri="{FF2B5EF4-FFF2-40B4-BE49-F238E27FC236}">
                <a16:creationId xmlns:a16="http://schemas.microsoft.com/office/drawing/2014/main" id="{D9C390E9-12A5-4C9A-BC3F-296F5110E22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390650" y="4314825"/>
            <a:ext cx="592455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ctr">
            <a:noAutofit/>
          </a:bodyPr>
          <a:lstStyle xmlns:a="http://schemas.openxmlformats.org/drawingml/2006/main">
            <a:defPPr algn="l">
              <a:defRPr sz="1575" b="0">
                <a:solidFill>
                  <a:srgbClr val="A7B6C9"/>
                </a:solidFill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l">
              <a:defRPr sz="1575" b="0">
                <a:solidFill>
                  <a:srgbClr val="A7B6C9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75" b="0">
                <a:solidFill>
                  <a:srgbClr val="A7B6C9"/>
                </a:solidFill>
                <a:latin typeface="Microsoft YaHei"/>
                <a:ea typeface="Microsoft YaHei"/>
                <a:cs typeface="Microsoft YaHei"/>
              </a:rPr>
              <a:t>写清自己负责的部分，相关作品放在附件里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0E1D9295-520A-471A-B0EF-8D49A3A6796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390650" y="4695825"/>
            <a:ext cx="5638800" cy="953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9525">
            <a:solidFill>
              <a:srgbClr val="29445F"/>
            </a:solidFill>
            <a:prstDash val="solid"/>
          </a:ln>
        </p:spPr>
      </p:sp>
      <p:sp>
        <p:nvSpPr>
          <p:cNvPr id="19" name="04">
            <a:extLst xmlns:a="http://schemas.openxmlformats.org/drawingml/2006/main">
              <a:ext uri="{FF2B5EF4-FFF2-40B4-BE49-F238E27FC236}">
                <a16:creationId xmlns:a16="http://schemas.microsoft.com/office/drawing/2014/main" id="{A7956580-D25E-4A94-8727-35BA456FBF1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4838700"/>
            <a:ext cx="485775" cy="3333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ctr">
            <a:noAutofit/>
          </a:bodyPr>
          <a:lstStyle xmlns:a="http://schemas.openxmlformats.org/drawingml/2006/main">
            <a:defPPr algn="l">
              <a:defRPr sz="1725" b="1">
                <a:solidFill>
                  <a:srgbClr val="8EF0C7"/>
                </a:solidFill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l">
              <a:defRPr sz="1725" b="1">
                <a:solidFill>
                  <a:srgbClr val="8EF0C7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725" b="1">
                <a:solidFill>
                  <a:srgbClr val="8EF0C7"/>
                </a:solidFill>
                <a:latin typeface="Microsoft YaHei"/>
                <a:ea typeface="Microsoft YaHei"/>
                <a:cs typeface="Microsoft YaHei"/>
              </a:rPr>
              <a:t>04</a:t>
            </a:r>
          </a:p>
        </p:txBody>
      </p:sp>
      <p:sp>
        <p:nvSpPr>
          <p:cNvPr id="20" name="时间安排">
            <a:extLst xmlns:a="http://schemas.openxmlformats.org/drawingml/2006/main">
              <a:ext uri="{FF2B5EF4-FFF2-40B4-BE49-F238E27FC236}">
                <a16:creationId xmlns:a16="http://schemas.microsoft.com/office/drawing/2014/main" id="{A9374BF9-10F4-4A27-B1B5-2DF09085150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390650" y="4829175"/>
            <a:ext cx="5505450" cy="3143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ctr">
            <a:noAutofit/>
          </a:bodyPr>
          <a:lstStyle xmlns:a="http://schemas.openxmlformats.org/drawingml/2006/main">
            <a:defPPr algn="l">
              <a:defRPr sz="1875" b="1">
                <a:solidFill>
                  <a:srgbClr val="F5F8FC"/>
                </a:solidFill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l">
              <a:defRPr sz="1875" b="1">
                <a:solidFill>
                  <a:srgbClr val="F5F8FC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875" b="1">
                <a:solidFill>
                  <a:srgbClr val="F5F8FC"/>
                </a:solidFill>
                <a:latin typeface="Microsoft YaHei"/>
                <a:ea typeface="Microsoft YaHei"/>
                <a:cs typeface="Microsoft YaHei"/>
              </a:rPr>
              <a:t>时间安排</a:t>
            </a:r>
          </a:p>
        </p:txBody>
      </p:sp>
      <p:sp>
        <p:nvSpPr>
          <p:cNvPr id="21" name="每周可以到 iB407 实验楼的时间">
            <a:extLst xmlns:a="http://schemas.openxmlformats.org/drawingml/2006/main">
              <a:ext uri="{FF2B5EF4-FFF2-40B4-BE49-F238E27FC236}">
                <a16:creationId xmlns:a16="http://schemas.microsoft.com/office/drawing/2014/main" id="{60B083B1-A0BC-4C36-AA57-4F59B935332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390650" y="5219700"/>
            <a:ext cx="592455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ctr">
            <a:noAutofit/>
          </a:bodyPr>
          <a:lstStyle xmlns:a="http://schemas.openxmlformats.org/drawingml/2006/main">
            <a:defPPr algn="l">
              <a:defRPr sz="1575" b="0">
                <a:solidFill>
                  <a:srgbClr val="A7B6C9"/>
                </a:solidFill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l">
              <a:defRPr sz="1575" b="0">
                <a:solidFill>
                  <a:srgbClr val="A7B6C9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75" b="0">
                <a:solidFill>
                  <a:srgbClr val="A7B6C9"/>
                </a:solidFill>
                <a:latin typeface="Microsoft YaHei"/>
                <a:ea typeface="Microsoft YaHei"/>
                <a:cs typeface="Microsoft YaHei"/>
              </a:rPr>
              <a:t>每周可以到 iB407 实验楼的时间</a:t>
            </a:r>
          </a:p>
        </p:txBody>
      </p:sp>
      <p:sp>
        <p:nvSpPr>
          <p:cNvPr id="22" name="">
            <a:extLst xmlns:a="http://schemas.openxmlformats.org/drawingml/2006/main">
              <a:ext uri="{FF2B5EF4-FFF2-40B4-BE49-F238E27FC236}">
                <a16:creationId xmlns:a16="http://schemas.microsoft.com/office/drawing/2014/main" id="{9F878B1B-3911-44C5-8204-BCE8A22BC59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43850" y="2057400"/>
            <a:ext cx="3562350" cy="3676650"/>
          </a:xfrm>
          <a:prstGeom xmlns:a="http://schemas.openxmlformats.org/drawingml/2006/main" prst="roundRect">
            <a:avLst>
              <a:gd name="adj" fmla="val 4813"/>
            </a:avLst>
          </a:prstGeom>
          <a:solidFill xmlns:a="http://schemas.openxmlformats.org/drawingml/2006/main">
            <a:srgbClr val="13243A"/>
          </a:solidFill>
          <a:ln xmlns:a="http://schemas.openxmlformats.org/drawingml/2006/main" w="19050">
            <a:solidFill>
              <a:srgbClr val="315174"/>
            </a:solidFill>
            <a:prstDash val="solid"/>
          </a:ln>
        </p:spPr>
      </p:sp>
      <p:sp>
        <p:nvSpPr>
          <p:cNvPr id="23" name="重山战队硬件组">
            <a:extLst xmlns:a="http://schemas.openxmlformats.org/drawingml/2006/main">
              <a:ext uri="{FF2B5EF4-FFF2-40B4-BE49-F238E27FC236}">
                <a16:creationId xmlns:a16="http://schemas.microsoft.com/office/drawing/2014/main" id="{731AEF19-A1A5-4223-97A6-D575791CF93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210550" y="2209800"/>
            <a:ext cx="302895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ctr">
            <a:noAutofit/>
          </a:bodyPr>
          <a:lstStyle xmlns:a="http://schemas.openxmlformats.org/drawingml/2006/main">
            <a:defPPr algn="ctr">
              <a:defRPr sz="1800" b="1">
                <a:solidFill>
                  <a:srgbClr val="8EF0C7"/>
                </a:solidFill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ctr">
              <a:defRPr sz="1800" b="1">
                <a:solidFill>
                  <a:srgbClr val="8EF0C7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800" b="1">
                <a:solidFill>
                  <a:srgbClr val="8EF0C7"/>
                </a:solidFill>
                <a:latin typeface="Microsoft YaHei"/>
                <a:ea typeface="Microsoft YaHei"/>
                <a:cs typeface="Microsoft YaHei"/>
              </a:rPr>
              <a:t>重山战队硬件组</a:t>
            </a:r>
          </a:p>
        </p:txBody>
      </p:sp>
      <p:pic>
        <p:nvPicPr>
          <p:cNvPr id="24" name="">
            <a:extLst xmlns:a="http://schemas.openxmlformats.org/drawingml/2006/main">
              <a:ext uri="{FF2B5EF4-FFF2-40B4-BE49-F238E27FC236}">
                <a16:creationId xmlns:a16="http://schemas.microsoft.com/office/drawing/2014/main" id="{372722B0-AF7E-4825-B82C-13580AA645DB}"/>
              </a:ext>
            </a:extLst>
          </p:cNvPr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385643ffff534769"/>
          <a:srcRect xmlns:a="http://schemas.openxmlformats.org/drawingml/2006/main" l="0" t="0" r="0" b="0"/>
          <a:stretch xmlns:a="http://schemas.openxmlformats.org/drawingml/2006/main">
            <a:fillRect l="0" t="0" r="0" b="0"/>
          </a:stretch>
        </p:blipFill>
        <p:spPr>
          <a:xfrm xmlns:a="http://schemas.openxmlformats.org/drawingml/2006/main">
            <a:off x="8743950" y="2628900"/>
            <a:ext cx="1885950" cy="1885950"/>
          </a:xfrm>
          <a:prstGeom xmlns:a="http://schemas.openxmlformats.org/drawingml/2006/main" prst="roundRect">
            <a:avLst>
              <a:gd name="adj" fmla="val 3030"/>
            </a:avLst>
          </a:prstGeom>
        </p:spPr>
      </p:pic>
      <p:sp>
        <p:nvSpPr>
          <p:cNvPr id="25" name="QQ群：1043318154">
            <a:extLst xmlns:a="http://schemas.openxmlformats.org/drawingml/2006/main">
              <a:ext uri="{FF2B5EF4-FFF2-40B4-BE49-F238E27FC236}">
                <a16:creationId xmlns:a16="http://schemas.microsoft.com/office/drawing/2014/main" id="{B025258D-2616-4637-A0A3-463A48BCB24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210550" y="4638675"/>
            <a:ext cx="3028950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ctr">
            <a:noAutofit/>
          </a:bodyPr>
          <a:lstStyle xmlns:a="http://schemas.openxmlformats.org/drawingml/2006/main">
            <a:defPPr algn="ctr">
              <a:defRPr sz="1350" b="0">
                <a:solidFill>
                  <a:srgbClr val="F5F8FC"/>
                </a:solidFill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ctr">
              <a:defRPr sz="1350" b="0">
                <a:solidFill>
                  <a:srgbClr val="F5F8FC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0">
                <a:solidFill>
                  <a:srgbClr val="F5F8FC"/>
                </a:solidFill>
                <a:latin typeface="Microsoft YaHei"/>
                <a:ea typeface="Microsoft YaHei"/>
                <a:cs typeface="Microsoft YaHei"/>
              </a:rPr>
              <a:t>QQ群：1043318154</a:t>
            </a:r>
          </a:p>
        </p:txBody>
      </p:sp>
      <p:sp>
        <p:nvSpPr>
          <p:cNvPr id="26" name="余心一 / 杨佳乐">
            <a:extLst xmlns:a="http://schemas.openxmlformats.org/drawingml/2006/main">
              <a:ext uri="{FF2B5EF4-FFF2-40B4-BE49-F238E27FC236}">
                <a16:creationId xmlns:a16="http://schemas.microsoft.com/office/drawing/2014/main" id="{DAE37FDA-634E-4582-A283-CFB156A6079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210550" y="4953000"/>
            <a:ext cx="30289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ctr">
            <a:noAutofit/>
          </a:bodyPr>
          <a:lstStyle xmlns:a="http://schemas.openxmlformats.org/drawingml/2006/main">
            <a:defPPr algn="ctr">
              <a:defRPr sz="1275" b="0">
                <a:solidFill>
                  <a:srgbClr val="A7B6C9"/>
                </a:solidFill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ctr">
              <a:defRPr sz="1275" b="0">
                <a:solidFill>
                  <a:srgbClr val="A7B6C9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75" b="0">
                <a:solidFill>
                  <a:srgbClr val="A7B6C9"/>
                </a:solidFill>
                <a:latin typeface="Microsoft YaHei"/>
                <a:ea typeface="Microsoft YaHei"/>
                <a:cs typeface="Microsoft YaHei"/>
              </a:rPr>
              <a:t>余心一 / 杨佳乐</a:t>
            </a:r>
          </a:p>
        </p:txBody>
      </p:sp>
      <p:sp>
        <p:nvSpPr>
          <p:cNvPr id="27" name="xy2901222079@gmail.com&#10;2310290105@qq.com">
            <a:extLst xmlns:a="http://schemas.openxmlformats.org/drawingml/2006/main">
              <a:ext uri="{FF2B5EF4-FFF2-40B4-BE49-F238E27FC236}">
                <a16:creationId xmlns:a16="http://schemas.microsoft.com/office/drawing/2014/main" id="{6FECABE3-7855-4E63-963E-EEE5D75BE88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058150" y="5238750"/>
            <a:ext cx="3257550" cy="4095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ctr">
            <a:noAutofit/>
          </a:bodyPr>
          <a:lstStyle xmlns:a="http://schemas.openxmlformats.org/drawingml/2006/main">
            <a:defPPr algn="ctr">
              <a:defRPr sz="1050" b="0">
                <a:solidFill>
                  <a:srgbClr val="A7B6C9"/>
                </a:solidFill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ctr">
              <a:defRPr sz="1050" b="0">
                <a:solidFill>
                  <a:srgbClr val="A7B6C9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050" b="0">
                <a:solidFill>
                  <a:srgbClr val="A7B6C9"/>
                </a:solidFill>
                <a:latin typeface="Microsoft YaHei"/>
                <a:ea typeface="Microsoft YaHei"/>
                <a:cs typeface="Microsoft YaHei"/>
              </a:rPr>
              <a:t>xy2901222079@gmail.com</a:t>
            </a:r>
          </a:p>
          <a:p xmlns:a="http://schemas.openxmlformats.org/drawingml/2006/main">
            <a:pPr algn="ctr">
              <a:defRPr sz="1050" b="0">
                <a:solidFill>
                  <a:srgbClr val="A7B6C9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050" b="0">
                <a:solidFill>
                  <a:srgbClr val="A7B6C9"/>
                </a:solidFill>
                <a:latin typeface="Microsoft YaHei"/>
                <a:ea typeface="Microsoft YaHei"/>
                <a:cs typeface="Microsoft YaHei"/>
              </a:rPr>
              <a:t>2310290105@qq.com</a:t>
            </a:r>
          </a:p>
        </p:txBody>
      </p:sp>
      <p:sp>
        <p:nvSpPr>
          <p:cNvPr id="28" name="暂无经历可以写正在学习的内容。">
            <a:extLst xmlns:a="http://schemas.openxmlformats.org/drawingml/2006/main">
              <a:ext uri="{FF2B5EF4-FFF2-40B4-BE49-F238E27FC236}">
                <a16:creationId xmlns:a16="http://schemas.microsoft.com/office/drawing/2014/main" id="{32085738-B3DB-4ECB-A664-6E883CBDDD7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5876925"/>
            <a:ext cx="670560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ctr">
            <a:noAutofit/>
          </a:bodyPr>
          <a:lstStyle xmlns:a="http://schemas.openxmlformats.org/drawingml/2006/main">
            <a:defPPr algn="l">
              <a:defRPr sz="1575" b="1">
                <a:solidFill>
                  <a:srgbClr val="8EF0C7"/>
                </a:solidFill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l">
              <a:defRPr sz="1575" b="1">
                <a:solidFill>
                  <a:srgbClr val="8EF0C7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75" b="1">
                <a:solidFill>
                  <a:srgbClr val="8EF0C7"/>
                </a:solidFill>
                <a:latin typeface="Microsoft YaHei"/>
                <a:ea typeface="Microsoft YaHei"/>
                <a:cs typeface="Microsoft YaHei"/>
              </a:rPr>
              <a:t>暂无经历可以写正在学习的内容。</a:t>
            </a:r>
          </a:p>
        </p:txBody>
      </p:sp>
    </p:spTree>
    <p:extLst>
      <p:ext uri="{BB962C8B-B14F-4D97-AF65-F5344CB8AC3E}">
        <p14:creationId xmlns:p14="http://schemas.microsoft.com/office/powerpoint/2010/main" val="1965048850"/>
      </p:ext>
    </p:extLst>
  </p:cSld>
  <p:transition spd="med" advClick="1">
    <p:fade/>
  </p:transition>
  <p:timing xmlns:p="http://schemas.openxmlformats.org/presentationml/2006/main" xmlns:a="http://schemas.openxmlformats.org/drawingml/2006/main" xmlns:r="http://schemas.openxmlformats.org/officeDocument/2006/relationships"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35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35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350"/>
                            </p:stCondLst>
                            <p:childTnLst>
                              <p:par>
                                <p:cTn id="12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4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4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4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4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4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7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" dur="4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0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4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3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4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6" fill="hold">
                      <p:stCondLst>
                        <p:cond delay="indefinite"/>
                      </p:stCondLst>
                      <p:childTnLst>
                        <p:par>
                          <p:cTn id="37" fill="hold">
                            <p:stCondLst>
                              <p:cond delay="0"/>
                            </p:stCondLst>
                            <p:childTnLst>
                              <p:par>
                                <p:cTn id="38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0" dur="4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3" dur="4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6" dur="4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7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9" dur="4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0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2" dur="4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3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5" dur="4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8" dur="4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9" fill="hold">
                      <p:stCondLst>
                        <p:cond delay="indefinite"/>
                      </p:stCondLst>
                      <p:childTnLst>
                        <p:par>
                          <p:cTn id="60" fill="hold">
                            <p:stCondLst>
                              <p:cond delay="0"/>
                            </p:stCondLst>
                            <p:childTnLst>
                              <p:par>
                                <p:cTn id="61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3" dur="4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/>
      <p:bldP spid="7" grpId="0"/>
      <p:bldP spid="8" grpId="0"/>
      <p:bldP spid="9" grpId="0"/>
      <p:bldP spid="11" grpId="0"/>
      <p:bldP spid="12" grpId="0"/>
      <p:bldP spid="13" grpId="0"/>
      <p:bldP spid="15" grpId="0"/>
      <p:bldP spid="16" grpId="0"/>
      <p:bldP spid="17" grpId="0"/>
      <p:bldP spid="19" grpId="0"/>
      <p:bldP spid="20" grpId="0"/>
      <p:bldP spid="21" grpId="0"/>
      <p:bldP spid="28" grpId="0"/>
    </p:bldLst>
  </p:timing>
</p:sld>
</file>

<file path=ppt/slides/slide13.xml><?xml version="1.0" encoding="utf-8"?>
<p:sld xmlns:p="http://schemas.openxmlformats.org/presentationml/2006/main">
  <p:cSld>
    <p:bg>
      <p:bgPr>
        <a:solidFill xmlns:a="http://schemas.openxmlformats.org/drawingml/2006/main">
          <a:srgbClr val="0A122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6" name="09 / LAB ACCESS">
            <a:extLst xmlns:a="http://schemas.openxmlformats.org/drawingml/2006/main">
              <a:ext uri="{FF2B5EF4-FFF2-40B4-BE49-F238E27FC236}">
                <a16:creationId xmlns:a16="http://schemas.microsoft.com/office/drawing/2014/main" id="{8B951B4B-2B7C-4A52-BDD0-E5DDFBD5EF4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476250"/>
            <a:ext cx="8572500" cy="2190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ctr">
            <a:noAutofit/>
          </a:bodyPr>
          <a:lstStyle xmlns:a="http://schemas.openxmlformats.org/drawingml/2006/main">
            <a:defPPr algn="l">
              <a:defRPr sz="975" b="1">
                <a:solidFill>
                  <a:srgbClr val="8EF0C7"/>
                </a:solidFill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l">
              <a:defRPr sz="975" b="1">
                <a:solidFill>
                  <a:srgbClr val="8EF0C7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8EF0C7"/>
                </a:solidFill>
                <a:latin typeface="Microsoft YaHei"/>
                <a:ea typeface="Microsoft YaHei"/>
                <a:cs typeface="Microsoft YaHei"/>
              </a:rPr>
              <a:t>09 / LAB ACCESS</a:t>
            </a:r>
          </a:p>
        </p:txBody>
      </p:sp>
      <p:sp>
        <p:nvSpPr>
          <p:cNvPr id="2" name="测试和焊接去哪儿">
            <a:extLst xmlns:a="http://schemas.openxmlformats.org/drawingml/2006/main">
              <a:ext uri="{FF2B5EF4-FFF2-40B4-BE49-F238E27FC236}">
                <a16:creationId xmlns:a16="http://schemas.microsoft.com/office/drawing/2014/main" id="{63AFB18D-36EC-4232-829E-8CD013FC5A9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790575"/>
            <a:ext cx="10820400" cy="590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ctr">
            <a:noAutofit/>
          </a:bodyPr>
          <a:lstStyle xmlns:a="http://schemas.openxmlformats.org/drawingml/2006/main">
            <a:defPPr algn="l">
              <a:defRPr sz="2700" b="1">
                <a:solidFill>
                  <a:srgbClr val="F5F8FC"/>
                </a:solidFill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l">
              <a:defRPr sz="2700" b="1">
                <a:solidFill>
                  <a:srgbClr val="F5F8FC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700" b="1">
                <a:solidFill>
                  <a:srgbClr val="F5F8FC"/>
                </a:solidFill>
                <a:latin typeface="Microsoft YaHei"/>
                <a:ea typeface="Microsoft YaHei"/>
                <a:cs typeface="Microsoft YaHei"/>
              </a:rPr>
              <a:t>测试和焊接去哪儿</a:t>
            </a:r>
          </a:p>
        </p:txBody>
      </p:sp>
      <p:sp>
        <p:nvSpPr>
          <p:cNvPr id="3" name="板子做出来以后，测试和返修都有地方。">
            <a:extLst xmlns:a="http://schemas.openxmlformats.org/drawingml/2006/main">
              <a:ext uri="{FF2B5EF4-FFF2-40B4-BE49-F238E27FC236}">
                <a16:creationId xmlns:a16="http://schemas.microsoft.com/office/drawing/2014/main" id="{B79C9BF7-7270-40EA-9045-147C41E5B83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1438275"/>
            <a:ext cx="1082040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ctr">
            <a:noAutofit/>
          </a:bodyPr>
          <a:lstStyle xmlns:a="http://schemas.openxmlformats.org/drawingml/2006/main">
            <a:defPPr algn="l">
              <a:defRPr sz="1425" b="0">
                <a:solidFill>
                  <a:srgbClr val="A7B6C9"/>
                </a:solidFill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l">
              <a:defRPr sz="1425" b="0">
                <a:solidFill>
                  <a:srgbClr val="A7B6C9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425" b="0">
                <a:solidFill>
                  <a:srgbClr val="A7B6C9"/>
                </a:solidFill>
                <a:latin typeface="Microsoft YaHei"/>
                <a:ea typeface="Microsoft YaHei"/>
                <a:cs typeface="Microsoft YaHei"/>
              </a:rPr>
              <a:t>板子做出来以后，测试和返修都有地方。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52F6D9C6-9F6B-415C-ABA2-D0405521F52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6429375"/>
            <a:ext cx="10820400" cy="953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9525">
            <a:solidFill>
              <a:srgbClr val="29445F"/>
            </a:solidFill>
            <a:prstDash val="solid"/>
          </a:ln>
        </p:spPr>
      </p:sp>
      <p:sp>
        <p:nvSpPr>
          <p:cNvPr id="5" name="重山战队 · 硬件组招新">
            <a:extLst xmlns:a="http://schemas.openxmlformats.org/drawingml/2006/main">
              <a:ext uri="{FF2B5EF4-FFF2-40B4-BE49-F238E27FC236}">
                <a16:creationId xmlns:a16="http://schemas.microsoft.com/office/drawing/2014/main" id="{8020BAF8-AD53-4634-A76F-31CA5F1E808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6553200"/>
            <a:ext cx="342900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ctr">
            <a:noAutofit/>
          </a:bodyPr>
          <a:lstStyle xmlns:a="http://schemas.openxmlformats.org/drawingml/2006/main">
            <a:defPPr algn="l">
              <a:defRPr sz="900" b="1">
                <a:solidFill>
                  <a:srgbClr val="70839C"/>
                </a:solidFill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l">
              <a:defRPr sz="900" b="1">
                <a:solidFill>
                  <a:srgbClr val="70839C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00" b="1">
                <a:solidFill>
                  <a:srgbClr val="70839C"/>
                </a:solidFill>
                <a:latin typeface="Microsoft YaHei"/>
                <a:ea typeface="Microsoft YaHei"/>
                <a:cs typeface="Microsoft YaHei"/>
              </a:rPr>
              <a:t>重山战队 · 硬件组招新</a:t>
            </a:r>
          </a:p>
        </p:txBody>
      </p:sp>
      <p:sp>
        <p:nvSpPr>
          <p:cNvPr id="6" name="13">
            <a:extLst xmlns:a="http://schemas.openxmlformats.org/drawingml/2006/main">
              <a:ext uri="{FF2B5EF4-FFF2-40B4-BE49-F238E27FC236}">
                <a16:creationId xmlns:a16="http://schemas.microsoft.com/office/drawing/2014/main" id="{323BF867-765B-4F34-83C8-6E360609E9D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934700" y="6534150"/>
            <a:ext cx="571500" cy="190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ctr">
            <a:noAutofit/>
          </a:bodyPr>
          <a:lstStyle xmlns:a="http://schemas.openxmlformats.org/drawingml/2006/main">
            <a:defPPr algn="r">
              <a:defRPr sz="975" b="1">
                <a:solidFill>
                  <a:srgbClr val="70839C"/>
                </a:solidFill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r">
              <a:defRPr sz="975" b="1">
                <a:solidFill>
                  <a:srgbClr val="70839C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70839C"/>
                </a:solidFill>
                <a:latin typeface="Microsoft YaHei"/>
                <a:ea typeface="Microsoft YaHei"/>
                <a:cs typeface="Microsoft YaHei"/>
              </a:rPr>
              <a:t>13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4DEFEE3B-8AEE-4156-9A88-6CE9231F48C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2114550"/>
            <a:ext cx="4914900" cy="3143250"/>
          </a:xfrm>
          <a:prstGeom xmlns:a="http://schemas.openxmlformats.org/drawingml/2006/main" prst="roundRect">
            <a:avLst>
              <a:gd name="adj" fmla="val 5455"/>
            </a:avLst>
          </a:prstGeom>
          <a:solidFill xmlns:a="http://schemas.openxmlformats.org/drawingml/2006/main">
            <a:srgbClr val="13243A"/>
          </a:solidFill>
          <a:ln xmlns:a="http://schemas.openxmlformats.org/drawingml/2006/main" w="19050">
            <a:solidFill>
              <a:srgbClr val="315174"/>
            </a:solidFill>
            <a:prstDash val="solid"/>
          </a:ln>
        </p:spPr>
      </p:sp>
      <p:sp>
        <p:nvSpPr>
          <p:cNvPr id="8" name="YF107">
            <a:extLst xmlns:a="http://schemas.openxmlformats.org/drawingml/2006/main">
              <a:ext uri="{FF2B5EF4-FFF2-40B4-BE49-F238E27FC236}">
                <a16:creationId xmlns:a16="http://schemas.microsoft.com/office/drawing/2014/main" id="{0166684C-5B2B-42D7-8C8E-AE853A10259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09650" y="2457450"/>
            <a:ext cx="4267200" cy="4095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ctr">
            <a:noAutofit/>
          </a:bodyPr>
          <a:lstStyle xmlns:a="http://schemas.openxmlformats.org/drawingml/2006/main">
            <a:defPPr algn="l">
              <a:defRPr sz="2325" b="1">
                <a:solidFill>
                  <a:srgbClr val="6BD6FF"/>
                </a:solidFill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l">
              <a:defRPr sz="2325" b="1">
                <a:solidFill>
                  <a:srgbClr val="6BD6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325" b="1">
                <a:solidFill>
                  <a:srgbClr val="6BD6FF"/>
                </a:solidFill>
                <a:latin typeface="Microsoft YaHei"/>
                <a:ea typeface="Microsoft YaHei"/>
                <a:cs typeface="Microsoft YaHei"/>
              </a:rPr>
              <a:t>YF107</a:t>
            </a:r>
          </a:p>
        </p:txBody>
      </p:sp>
      <p:sp>
        <p:nvSpPr>
          <p:cNvPr id="9" name="逸夫楼公共实验室">
            <a:extLst xmlns:a="http://schemas.openxmlformats.org/drawingml/2006/main">
              <a:ext uri="{FF2B5EF4-FFF2-40B4-BE49-F238E27FC236}">
                <a16:creationId xmlns:a16="http://schemas.microsoft.com/office/drawing/2014/main" id="{1A8DA200-92A0-46D5-A866-FDB841F9CCF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09650" y="2962275"/>
            <a:ext cx="426720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ctr">
            <a:noAutofit/>
          </a:bodyPr>
          <a:lstStyle xmlns:a="http://schemas.openxmlformats.org/drawingml/2006/main">
            <a:defPPr algn="l">
              <a:defRPr sz="1725" b="1">
                <a:solidFill>
                  <a:srgbClr val="F5F8FC"/>
                </a:solidFill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l">
              <a:defRPr sz="1725" b="1">
                <a:solidFill>
                  <a:srgbClr val="F5F8FC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725" b="1">
                <a:solidFill>
                  <a:srgbClr val="F5F8FC"/>
                </a:solidFill>
                <a:latin typeface="Microsoft YaHei"/>
                <a:ea typeface="Microsoft YaHei"/>
                <a:cs typeface="Microsoft YaHei"/>
              </a:rPr>
              <a:t>逸夫楼公共实验室</a:t>
            </a:r>
          </a:p>
        </p:txBody>
      </p:sp>
      <p:sp>
        <p:nvSpPr>
          <p:cNvPr id="10" name="测试板子、看波形、用公共仪器。&#10;也可以直接找到我，用我们组或公共的设备。">
            <a:extLst xmlns:a="http://schemas.openxmlformats.org/drawingml/2006/main">
              <a:ext uri="{FF2B5EF4-FFF2-40B4-BE49-F238E27FC236}">
                <a16:creationId xmlns:a16="http://schemas.microsoft.com/office/drawing/2014/main" id="{EB4AF3E6-1345-41CA-8764-D8132698308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09650" y="3533775"/>
            <a:ext cx="4057650" cy="8191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l">
              <a:defRPr sz="1500" b="0">
                <a:solidFill>
                  <a:srgbClr val="A7B6C9"/>
                </a:solidFill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l">
              <a:defRPr sz="1500" b="0">
                <a:solidFill>
                  <a:srgbClr val="A7B6C9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00" b="0">
                <a:solidFill>
                  <a:srgbClr val="A7B6C9"/>
                </a:solidFill>
                <a:latin typeface="Microsoft YaHei"/>
                <a:ea typeface="Microsoft YaHei"/>
                <a:cs typeface="Microsoft YaHei"/>
              </a:rPr>
              <a:t>测试板子、看波形、用公共仪器。</a:t>
            </a:r>
          </a:p>
          <a:p xmlns:a="http://schemas.openxmlformats.org/drawingml/2006/main">
            <a:pPr algn="l">
              <a:defRPr sz="1500" b="0">
                <a:solidFill>
                  <a:srgbClr val="A7B6C9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00" b="0">
                <a:solidFill>
                  <a:srgbClr val="A7B6C9"/>
                </a:solidFill>
                <a:latin typeface="Microsoft YaHei"/>
                <a:ea typeface="Microsoft YaHei"/>
                <a:cs typeface="Microsoft YaHei"/>
              </a:rPr>
              <a:t>也可以直接找到我，用我们组或公共的设备。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8241A2F8-5305-4490-8839-BEAC0480953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591300" y="2114550"/>
            <a:ext cx="4914900" cy="3143250"/>
          </a:xfrm>
          <a:prstGeom xmlns:a="http://schemas.openxmlformats.org/drawingml/2006/main" prst="roundRect">
            <a:avLst>
              <a:gd name="adj" fmla="val 5455"/>
            </a:avLst>
          </a:prstGeom>
          <a:solidFill xmlns:a="http://schemas.openxmlformats.org/drawingml/2006/main">
            <a:srgbClr val="13243A"/>
          </a:solidFill>
          <a:ln xmlns:a="http://schemas.openxmlformats.org/drawingml/2006/main" w="19050">
            <a:solidFill>
              <a:srgbClr val="315174"/>
            </a:solidFill>
            <a:prstDash val="solid"/>
          </a:ln>
        </p:spPr>
      </p:sp>
      <p:sp>
        <p:nvSpPr>
          <p:cNvPr id="12" name="iB407">
            <a:extLst xmlns:a="http://schemas.openxmlformats.org/drawingml/2006/main">
              <a:ext uri="{FF2B5EF4-FFF2-40B4-BE49-F238E27FC236}">
                <a16:creationId xmlns:a16="http://schemas.microsoft.com/office/drawing/2014/main" id="{1CDD5CF9-21A0-4789-9F8A-96FE90356E5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915150" y="2457450"/>
            <a:ext cx="4267200" cy="4095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ctr">
            <a:noAutofit/>
          </a:bodyPr>
          <a:lstStyle xmlns:a="http://schemas.openxmlformats.org/drawingml/2006/main">
            <a:defPPr algn="l">
              <a:defRPr sz="2325" b="1">
                <a:solidFill>
                  <a:srgbClr val="FFB86B"/>
                </a:solidFill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l">
              <a:defRPr sz="2325" b="1">
                <a:solidFill>
                  <a:srgbClr val="FFB86B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325" b="1">
                <a:solidFill>
                  <a:srgbClr val="FFB86B"/>
                </a:solidFill>
                <a:latin typeface="Microsoft YaHei"/>
                <a:ea typeface="Microsoft YaHei"/>
                <a:cs typeface="Microsoft YaHei"/>
              </a:rPr>
              <a:t>iB407</a:t>
            </a:r>
          </a:p>
        </p:txBody>
      </p:sp>
      <p:sp>
        <p:nvSpPr>
          <p:cNvPr id="13" name="实验楼 RM 基地">
            <a:extLst xmlns:a="http://schemas.openxmlformats.org/drawingml/2006/main">
              <a:ext uri="{FF2B5EF4-FFF2-40B4-BE49-F238E27FC236}">
                <a16:creationId xmlns:a16="http://schemas.microsoft.com/office/drawing/2014/main" id="{22A545C8-C925-4723-91EF-A84948FC501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915150" y="2962275"/>
            <a:ext cx="426720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ctr">
            <a:noAutofit/>
          </a:bodyPr>
          <a:lstStyle xmlns:a="http://schemas.openxmlformats.org/drawingml/2006/main">
            <a:defPPr algn="l">
              <a:defRPr sz="1725" b="1">
                <a:solidFill>
                  <a:srgbClr val="F5F8FC"/>
                </a:solidFill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l">
              <a:defRPr sz="1725" b="1">
                <a:solidFill>
                  <a:srgbClr val="F5F8FC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725" b="1">
                <a:solidFill>
                  <a:srgbClr val="F5F8FC"/>
                </a:solidFill>
                <a:latin typeface="Microsoft YaHei"/>
                <a:ea typeface="Microsoft YaHei"/>
                <a:cs typeface="Microsoft YaHei"/>
              </a:rPr>
              <a:t>实验楼 RM 基地</a:t>
            </a:r>
          </a:p>
        </p:txBody>
      </p:sp>
      <p:sp>
        <p:nvSpPr>
          <p:cNvPr id="14" name="焊接、拆件和返修来这里。&#10;我的工位上常用工具一般比较齐。">
            <a:extLst xmlns:a="http://schemas.openxmlformats.org/drawingml/2006/main">
              <a:ext uri="{FF2B5EF4-FFF2-40B4-BE49-F238E27FC236}">
                <a16:creationId xmlns:a16="http://schemas.microsoft.com/office/drawing/2014/main" id="{969A0B26-6CF5-4A59-B230-95785A9D5D7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915150" y="3533775"/>
            <a:ext cx="4057650" cy="8191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l">
              <a:defRPr sz="1500" b="0">
                <a:solidFill>
                  <a:srgbClr val="A7B6C9"/>
                </a:solidFill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l">
              <a:defRPr sz="1500" b="0">
                <a:solidFill>
                  <a:srgbClr val="A7B6C9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00" b="0">
                <a:solidFill>
                  <a:srgbClr val="A7B6C9"/>
                </a:solidFill>
                <a:latin typeface="Microsoft YaHei"/>
                <a:ea typeface="Microsoft YaHei"/>
                <a:cs typeface="Microsoft YaHei"/>
              </a:rPr>
              <a:t>焊接、拆件和返修来这里。</a:t>
            </a:r>
          </a:p>
          <a:p xmlns:a="http://schemas.openxmlformats.org/drawingml/2006/main">
            <a:pPr algn="l">
              <a:defRPr sz="1500" b="0">
                <a:solidFill>
                  <a:srgbClr val="A7B6C9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00" b="0">
                <a:solidFill>
                  <a:srgbClr val="A7B6C9"/>
                </a:solidFill>
                <a:latin typeface="Microsoft YaHei"/>
                <a:ea typeface="Microsoft YaHei"/>
                <a:cs typeface="Microsoft YaHei"/>
              </a:rPr>
              <a:t>我的工位上常用工具一般比较齐。</a:t>
            </a:r>
          </a:p>
        </p:txBody>
      </p:sp>
      <p:sp>
        <p:nvSpPr>
          <p:cNvPr id="15" name="带着板子和具体问题来，现场一起看会快很多。">
            <a:extLst xmlns:a="http://schemas.openxmlformats.org/drawingml/2006/main">
              <a:ext uri="{FF2B5EF4-FFF2-40B4-BE49-F238E27FC236}">
                <a16:creationId xmlns:a16="http://schemas.microsoft.com/office/drawing/2014/main" id="{12251C1A-B5E3-45AD-BCAE-6DA764A9D5B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5753100"/>
            <a:ext cx="10820400" cy="2952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ctr">
            <a:noAutofit/>
          </a:bodyPr>
          <a:lstStyle xmlns:a="http://schemas.openxmlformats.org/drawingml/2006/main">
            <a:defPPr algn="ctr">
              <a:defRPr sz="1725" b="1">
                <a:solidFill>
                  <a:srgbClr val="8EF0C7"/>
                </a:solidFill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ctr">
              <a:defRPr sz="1725" b="1">
                <a:solidFill>
                  <a:srgbClr val="8EF0C7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725" b="1">
                <a:solidFill>
                  <a:srgbClr val="8EF0C7"/>
                </a:solidFill>
                <a:latin typeface="Microsoft YaHei"/>
                <a:ea typeface="Microsoft YaHei"/>
                <a:cs typeface="Microsoft YaHei"/>
              </a:rPr>
              <a:t>带着板子和具体问题来，现场一起看会快很多。</a:t>
            </a:r>
          </a:p>
        </p:txBody>
      </p:sp>
    </p:spTree>
    <p:extLst>
      <p:ext uri="{BB962C8B-B14F-4D97-AF65-F5344CB8AC3E}">
        <p14:creationId xmlns:p14="http://schemas.microsoft.com/office/powerpoint/2010/main" val="2141335672"/>
      </p:ext>
    </p:extLst>
  </p:cSld>
  <p:transition spd="med" advClick="1">
    <p:fade/>
  </p:transition>
  <p:timing xmlns:p="http://schemas.openxmlformats.org/presentationml/2006/main" xmlns:a="http://schemas.openxmlformats.org/drawingml/2006/main" xmlns:r="http://schemas.openxmlformats.org/officeDocument/2006/relationships"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35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35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350"/>
                            </p:stCondLst>
                            <p:childTnLst>
                              <p:par>
                                <p:cTn id="12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45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45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45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45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4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4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2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4" dur="4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4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4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/>
      <p:bldP spid="8" grpId="0"/>
      <p:bldP spid="9" grpId="0"/>
      <p:bldP spid="10" grpId="0"/>
      <p:bldP spid="12" grpId="0"/>
      <p:bldP spid="13" grpId="0"/>
      <p:bldP spid="14" grpId="0"/>
      <p:bldP spid="15" grpId="0"/>
    </p:bldLst>
  </p:timing>
</p:sld>
</file>

<file path=ppt/slides/slide14.xml><?xml version="1.0" encoding="utf-8"?>
<p:sld xmlns:p="http://schemas.openxmlformats.org/presentationml/2006/main">
  <p:cSld>
    <p:bg>
      <p:bgPr>
        <a:solidFill xmlns:a="http://schemas.openxmlformats.org/drawingml/2006/main">
          <a:srgbClr val="0A122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THANK YOU">
            <a:extLst xmlns:a="http://schemas.openxmlformats.org/drawingml/2006/main">
              <a:ext uri="{FF2B5EF4-FFF2-40B4-BE49-F238E27FC236}">
                <a16:creationId xmlns:a16="http://schemas.microsoft.com/office/drawing/2014/main" id="{00E3B1C1-5AF9-4E68-B6DE-F051341FF92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476250"/>
            <a:ext cx="8572500" cy="2190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ctr">
            <a:noAutofit/>
          </a:bodyPr>
          <a:lstStyle xmlns:a="http://schemas.openxmlformats.org/drawingml/2006/main">
            <a:defPPr algn="l">
              <a:defRPr sz="975" b="1">
                <a:solidFill>
                  <a:srgbClr val="8EF0C7"/>
                </a:solidFill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l">
              <a:defRPr sz="975" b="1">
                <a:solidFill>
                  <a:srgbClr val="8EF0C7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8EF0C7"/>
                </a:solidFill>
                <a:latin typeface="Microsoft YaHei"/>
                <a:ea typeface="Microsoft YaHei"/>
                <a:cs typeface="Microsoft YaHei"/>
              </a:rPr>
              <a:t>THANK YOU</a:t>
            </a:r>
          </a:p>
        </p:txBody>
      </p:sp>
      <p:sp>
        <p:nvSpPr>
          <p:cNvPr id="2" name="谢谢大家">
            <a:extLst xmlns:a="http://schemas.openxmlformats.org/drawingml/2006/main">
              <a:ext uri="{FF2B5EF4-FFF2-40B4-BE49-F238E27FC236}">
                <a16:creationId xmlns:a16="http://schemas.microsoft.com/office/drawing/2014/main" id="{46C863EE-8CB8-47F8-B334-FF1D4084E89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790575"/>
            <a:ext cx="10820400" cy="590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ctr">
            <a:noAutofit/>
          </a:bodyPr>
          <a:lstStyle xmlns:a="http://schemas.openxmlformats.org/drawingml/2006/main">
            <a:defPPr algn="l">
              <a:defRPr sz="2700" b="1">
                <a:solidFill>
                  <a:srgbClr val="F5F8FC"/>
                </a:solidFill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l">
              <a:defRPr sz="2700" b="1">
                <a:solidFill>
                  <a:srgbClr val="F5F8FC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700" b="1">
                <a:solidFill>
                  <a:srgbClr val="F5F8FC"/>
                </a:solidFill>
                <a:latin typeface="Microsoft YaHei"/>
                <a:ea typeface="Microsoft YaHei"/>
                <a:cs typeface="Microsoft YaHei"/>
              </a:rPr>
              <a:t>谢谢大家</a:t>
            </a:r>
          </a:p>
        </p:txBody>
      </p:sp>
      <p:sp>
        <p:nvSpPr>
          <p:cNvPr id="3" name="欢迎提问，也欢迎来实验室看看。">
            <a:extLst xmlns:a="http://schemas.openxmlformats.org/drawingml/2006/main">
              <a:ext uri="{FF2B5EF4-FFF2-40B4-BE49-F238E27FC236}">
                <a16:creationId xmlns:a16="http://schemas.microsoft.com/office/drawing/2014/main" id="{439C9B6E-E8B7-4282-9C2D-612B550F772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1438275"/>
            <a:ext cx="1082040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ctr">
            <a:noAutofit/>
          </a:bodyPr>
          <a:lstStyle xmlns:a="http://schemas.openxmlformats.org/drawingml/2006/main">
            <a:defPPr algn="l">
              <a:defRPr sz="1425" b="0">
                <a:solidFill>
                  <a:srgbClr val="A7B6C9"/>
                </a:solidFill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l">
              <a:defRPr sz="1425" b="0">
                <a:solidFill>
                  <a:srgbClr val="A7B6C9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425" b="0">
                <a:solidFill>
                  <a:srgbClr val="A7B6C9"/>
                </a:solidFill>
                <a:latin typeface="Microsoft YaHei"/>
                <a:ea typeface="Microsoft YaHei"/>
                <a:cs typeface="Microsoft YaHei"/>
              </a:rPr>
              <a:t>欢迎提问，也欢迎来实验室看看。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64ED87E7-8406-4AF0-92C0-3678A3F8645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6429375"/>
            <a:ext cx="10820400" cy="953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9525">
            <a:solidFill>
              <a:srgbClr val="29445F"/>
            </a:solidFill>
            <a:prstDash val="solid"/>
          </a:ln>
        </p:spPr>
      </p:sp>
      <p:sp>
        <p:nvSpPr>
          <p:cNvPr id="5" name="重山战队 · 硬件组招新">
            <a:extLst xmlns:a="http://schemas.openxmlformats.org/drawingml/2006/main">
              <a:ext uri="{FF2B5EF4-FFF2-40B4-BE49-F238E27FC236}">
                <a16:creationId xmlns:a16="http://schemas.microsoft.com/office/drawing/2014/main" id="{64FBFAAF-787A-4E73-ADD7-146B20E1852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6553200"/>
            <a:ext cx="342900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ctr">
            <a:noAutofit/>
          </a:bodyPr>
          <a:lstStyle xmlns:a="http://schemas.openxmlformats.org/drawingml/2006/main">
            <a:defPPr algn="l">
              <a:defRPr sz="900" b="1">
                <a:solidFill>
                  <a:srgbClr val="70839C"/>
                </a:solidFill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l">
              <a:defRPr sz="900" b="1">
                <a:solidFill>
                  <a:srgbClr val="70839C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00" b="1">
                <a:solidFill>
                  <a:srgbClr val="70839C"/>
                </a:solidFill>
                <a:latin typeface="Microsoft YaHei"/>
                <a:ea typeface="Microsoft YaHei"/>
                <a:cs typeface="Microsoft YaHei"/>
              </a:rPr>
              <a:t>重山战队 · 硬件组招新</a:t>
            </a:r>
          </a:p>
        </p:txBody>
      </p:sp>
      <p:sp>
        <p:nvSpPr>
          <p:cNvPr id="6" name="14">
            <a:extLst xmlns:a="http://schemas.openxmlformats.org/drawingml/2006/main">
              <a:ext uri="{FF2B5EF4-FFF2-40B4-BE49-F238E27FC236}">
                <a16:creationId xmlns:a16="http://schemas.microsoft.com/office/drawing/2014/main" id="{2BC57A69-B07C-4EE2-A459-59526BB1954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934700" y="6534150"/>
            <a:ext cx="571500" cy="190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ctr">
            <a:noAutofit/>
          </a:bodyPr>
          <a:lstStyle xmlns:a="http://schemas.openxmlformats.org/drawingml/2006/main">
            <a:defPPr algn="r">
              <a:defRPr sz="975" b="1">
                <a:solidFill>
                  <a:srgbClr val="70839C"/>
                </a:solidFill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r">
              <a:defRPr sz="975" b="1">
                <a:solidFill>
                  <a:srgbClr val="70839C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70839C"/>
                </a:solidFill>
                <a:latin typeface="Microsoft YaHei"/>
                <a:ea typeface="Microsoft YaHei"/>
                <a:cs typeface="Microsoft YaHei"/>
              </a:rPr>
              <a:t>14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F7E27393-7B51-413E-A989-A3D5870D409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23950" y="2095500"/>
            <a:ext cx="9944100" cy="3048000"/>
          </a:xfrm>
          <a:prstGeom xmlns:a="http://schemas.openxmlformats.org/drawingml/2006/main" prst="roundRect">
            <a:avLst>
              <a:gd name="adj" fmla="val 6875"/>
            </a:avLst>
          </a:prstGeom>
          <a:solidFill xmlns:a="http://schemas.openxmlformats.org/drawingml/2006/main">
            <a:srgbClr val="13243A"/>
          </a:solidFill>
          <a:ln xmlns:a="http://schemas.openxmlformats.org/drawingml/2006/main" w="19050">
            <a:solidFill>
              <a:srgbClr val="315174"/>
            </a:solidFill>
            <a:prstDash val="solid"/>
          </a:ln>
        </p:spPr>
      </p:sp>
      <p:sp>
        <p:nvSpPr>
          <p:cNvPr id="8" name="重山战队 · 硬件组">
            <a:extLst xmlns:a="http://schemas.openxmlformats.org/drawingml/2006/main">
              <a:ext uri="{FF2B5EF4-FFF2-40B4-BE49-F238E27FC236}">
                <a16:creationId xmlns:a16="http://schemas.microsoft.com/office/drawing/2014/main" id="{AD7D285B-EE2D-4594-9BEA-CA8A47883F0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809750" y="2609850"/>
            <a:ext cx="5143500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ctr">
            <a:noAutofit/>
          </a:bodyPr>
          <a:lstStyle xmlns:a="http://schemas.openxmlformats.org/drawingml/2006/main">
            <a:defPPr algn="l">
              <a:defRPr sz="2400" b="1">
                <a:solidFill>
                  <a:srgbClr val="8EF0C7"/>
                </a:solidFill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l">
              <a:defRPr sz="2400" b="1">
                <a:solidFill>
                  <a:srgbClr val="8EF0C7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400" b="1">
                <a:solidFill>
                  <a:srgbClr val="8EF0C7"/>
                </a:solidFill>
                <a:latin typeface="Microsoft YaHei"/>
                <a:ea typeface="Microsoft YaHei"/>
                <a:cs typeface="Microsoft YaHei"/>
              </a:rPr>
              <a:t>重山战队 · 硬件组</a:t>
            </a:r>
          </a:p>
        </p:txBody>
      </p:sp>
      <p:sp>
        <p:nvSpPr>
          <p:cNvPr id="9" name="谢谢大家">
            <a:extLst xmlns:a="http://schemas.openxmlformats.org/drawingml/2006/main">
              <a:ext uri="{FF2B5EF4-FFF2-40B4-BE49-F238E27FC236}">
                <a16:creationId xmlns:a16="http://schemas.microsoft.com/office/drawing/2014/main" id="{CAEDB903-B026-4810-9227-744655513E0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809750" y="3238500"/>
            <a:ext cx="5143500" cy="590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ctr">
            <a:noAutofit/>
          </a:bodyPr>
          <a:lstStyle xmlns:a="http://schemas.openxmlformats.org/drawingml/2006/main">
            <a:defPPr algn="l">
              <a:defRPr sz="3450" b="1">
                <a:solidFill>
                  <a:srgbClr val="F5F8FC"/>
                </a:solidFill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l">
              <a:defRPr sz="3450" b="1">
                <a:solidFill>
                  <a:srgbClr val="F5F8FC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3450" b="1">
                <a:solidFill>
                  <a:srgbClr val="F5F8FC"/>
                </a:solidFill>
                <a:latin typeface="Microsoft YaHei"/>
                <a:ea typeface="Microsoft YaHei"/>
                <a:cs typeface="Microsoft YaHei"/>
              </a:rPr>
              <a:t>谢谢大家</a:t>
            </a:r>
          </a:p>
        </p:txBody>
      </p:sp>
      <p:sp>
        <p:nvSpPr>
          <p:cNvPr id="10" name="欢迎提问  ·  欢迎到 iB407 看看">
            <a:extLst xmlns:a="http://schemas.openxmlformats.org/drawingml/2006/main">
              <a:ext uri="{FF2B5EF4-FFF2-40B4-BE49-F238E27FC236}">
                <a16:creationId xmlns:a16="http://schemas.microsoft.com/office/drawing/2014/main" id="{0A64360F-8BE8-4140-B858-E86A54FCC0A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809750" y="4038600"/>
            <a:ext cx="5334000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ctr">
            <a:noAutofit/>
          </a:bodyPr>
          <a:lstStyle xmlns:a="http://schemas.openxmlformats.org/drawingml/2006/main">
            <a:defPPr algn="l">
              <a:defRPr sz="1575" b="0">
                <a:solidFill>
                  <a:srgbClr val="A7B6C9"/>
                </a:solidFill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l">
              <a:defRPr sz="1575" b="0">
                <a:solidFill>
                  <a:srgbClr val="A7B6C9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75" b="0">
                <a:solidFill>
                  <a:srgbClr val="A7B6C9"/>
                </a:solidFill>
                <a:latin typeface="Microsoft YaHei"/>
                <a:ea typeface="Microsoft YaHei"/>
                <a:cs typeface="Microsoft YaHei"/>
              </a:rPr>
              <a:t>欢迎提问  ·  欢迎到 iB407 看看</a:t>
            </a:r>
          </a:p>
        </p:txBody>
      </p:sp>
      <p:pic>
        <p:nvPic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9FC1B3F4-EFEC-4758-BFCB-0BD9989D5DBF}"/>
              </a:ext>
            </a:extLst>
          </p:cNvPr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505694ddd036404f"/>
          <a:srcRect xmlns:a="http://schemas.openxmlformats.org/drawingml/2006/main" l="0" t="0" r="0" b="0"/>
          <a:stretch xmlns:a="http://schemas.openxmlformats.org/drawingml/2006/main">
            <a:fillRect l="0" t="0" r="0" b="0"/>
          </a:stretch>
        </p:blipFill>
        <p:spPr>
          <a:xfrm xmlns:a="http://schemas.openxmlformats.org/drawingml/2006/main">
            <a:off x="8458200" y="2447925"/>
            <a:ext cx="1962150" cy="1962150"/>
          </a:xfrm>
          <a:prstGeom xmlns:a="http://schemas.openxmlformats.org/drawingml/2006/main" prst="roundRect">
            <a:avLst>
              <a:gd name="adj" fmla="val 2913"/>
            </a:avLst>
          </a:prstGeom>
        </p:spPr>
      </p:pic>
      <p:sp>
        <p:nvSpPr>
          <p:cNvPr id="12" name="QQ群：1043318154">
            <a:extLst xmlns:a="http://schemas.openxmlformats.org/drawingml/2006/main">
              <a:ext uri="{FF2B5EF4-FFF2-40B4-BE49-F238E27FC236}">
                <a16:creationId xmlns:a16="http://schemas.microsoft.com/office/drawing/2014/main" id="{2AC86398-4E18-44A8-9123-CBAA566A64F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809750" y="5619750"/>
            <a:ext cx="5143500" cy="2571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ctr">
            <a:noAutofit/>
          </a:bodyPr>
          <a:lstStyle xmlns:a="http://schemas.openxmlformats.org/drawingml/2006/main">
            <a:defPPr algn="l">
              <a:defRPr sz="1350" b="1">
                <a:solidFill>
                  <a:srgbClr val="F5F8FC"/>
                </a:solidFill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l">
              <a:defRPr sz="1350" b="1">
                <a:solidFill>
                  <a:srgbClr val="F5F8FC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F5F8FC"/>
                </a:solidFill>
                <a:latin typeface="Microsoft YaHei"/>
                <a:ea typeface="Microsoft YaHei"/>
                <a:cs typeface="Microsoft YaHei"/>
              </a:rPr>
              <a:t>QQ群：1043318154</a:t>
            </a:r>
          </a:p>
        </p:txBody>
      </p:sp>
      <p:sp>
        <p:nvSpPr>
          <p:cNvPr id="13" name="联系人：余心一 / 杨佳乐">
            <a:extLst xmlns:a="http://schemas.openxmlformats.org/drawingml/2006/main">
              <a:ext uri="{FF2B5EF4-FFF2-40B4-BE49-F238E27FC236}">
                <a16:creationId xmlns:a16="http://schemas.microsoft.com/office/drawing/2014/main" id="{65E7B273-FB25-43C1-A104-0FB57174519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809750" y="5915025"/>
            <a:ext cx="5143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ctr">
            <a:noAutofit/>
          </a:bodyPr>
          <a:lstStyle xmlns:a="http://schemas.openxmlformats.org/drawingml/2006/main">
            <a:defPPr algn="l">
              <a:defRPr sz="1275" b="0">
                <a:solidFill>
                  <a:srgbClr val="A7B6C9"/>
                </a:solidFill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l">
              <a:defRPr sz="1275" b="0">
                <a:solidFill>
                  <a:srgbClr val="A7B6C9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75" b="0">
                <a:solidFill>
                  <a:srgbClr val="A7B6C9"/>
                </a:solidFill>
                <a:latin typeface="Microsoft YaHei"/>
                <a:ea typeface="Microsoft YaHei"/>
                <a:cs typeface="Microsoft YaHei"/>
              </a:rPr>
              <a:t>联系人：余心一 / 杨佳乐</a:t>
            </a:r>
          </a:p>
        </p:txBody>
      </p:sp>
      <p:sp>
        <p:nvSpPr>
          <p:cNvPr id="14" name="xy2901222079@gmail.com  /  2310290105@qq.com">
            <a:extLst xmlns:a="http://schemas.openxmlformats.org/drawingml/2006/main">
              <a:ext uri="{FF2B5EF4-FFF2-40B4-BE49-F238E27FC236}">
                <a16:creationId xmlns:a16="http://schemas.microsoft.com/office/drawing/2014/main" id="{4B99785C-BDA7-4FEE-ABE6-90707DA3CDC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809750" y="6172200"/>
            <a:ext cx="8572500" cy="190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ctr">
            <a:noAutofit/>
          </a:bodyPr>
          <a:lstStyle xmlns:a="http://schemas.openxmlformats.org/drawingml/2006/main">
            <a:defPPr algn="l">
              <a:defRPr sz="1050" b="0">
                <a:solidFill>
                  <a:srgbClr val="70839C"/>
                </a:solidFill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l">
              <a:defRPr sz="1050" b="0">
                <a:solidFill>
                  <a:srgbClr val="70839C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050" b="0">
                <a:solidFill>
                  <a:srgbClr val="70839C"/>
                </a:solidFill>
                <a:latin typeface="Microsoft YaHei"/>
                <a:ea typeface="Microsoft YaHei"/>
                <a:cs typeface="Microsoft YaHei"/>
              </a:rPr>
              <a:t>xy2901222079@gmail.com  /  2310290105@qq.com</a:t>
            </a:r>
          </a:p>
        </p:txBody>
      </p:sp>
    </p:spTree>
    <p:extLst>
      <p:ext uri="{BB962C8B-B14F-4D97-AF65-F5344CB8AC3E}">
        <p14:creationId xmlns:p14="http://schemas.microsoft.com/office/powerpoint/2010/main" val="2108625645"/>
      </p:ext>
    </p:extLst>
  </p:cSld>
  <p:transition spd="med" advClick="1">
    <p:fade/>
  </p:transition>
  <p:timing xmlns:p="http://schemas.openxmlformats.org/presentationml/2006/main" xmlns:a="http://schemas.openxmlformats.org/drawingml/2006/main" xmlns:r="http://schemas.openxmlformats.org/officeDocument/2006/relationships"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35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35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350"/>
                            </p:stCondLst>
                            <p:childTnLst>
                              <p:par>
                                <p:cTn id="12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/>
      <p:bldP spid="8" grpId="0"/>
      <p:bldP spid="9" grpId="0"/>
      <p:bldP spid="10" grpId="0"/>
    </p:bldLst>
  </p:timing>
</p:sld>
</file>

<file path=ppt/theme/theme1.xml><?xml version="1.0" encoding="utf-8"?>
<a:theme xmlns:a="http://schemas.openxmlformats.org/drawingml/2006/main" name="ChatGPT">
  <a:themeElements>
    <a:clrScheme name="ChatGPT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">
      <a:majorFont>
        <a:latin typeface="Aptos"/>
        <a:ea typeface=""/>
        <a:cs typeface=""/>
      </a:majorFont>
      <a:minorFont>
        <a:latin typeface="Aptos"/>
        <a:ea typeface=""/>
        <a:cs typeface=""/>
      </a:minorFont>
    </a:fontScheme>
    <a:fmtScheme name="ChatGPT">
      <a:fillStyleLst>
        <a:solidFill>
          <a:schemeClr val="phClr"/>
        </a:solidFill>
        <a:gradFill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docProps/app.xml><?xml version="1.0" encoding="utf-8"?>
<ap:Properties xmlns:ap="http://schemas.openxmlformats.org/officeDocument/2006/extended-properties">
  <ap:Application>Walnut Exporter</ap:Application>
  <ap:PresentationFormat>Converted Presentation</ap:PresentationFormat>
  <ap:Slides>0</ap:Slides>
  <ap:Notes>0</ap:Notes>
  <ap:HiddenSlides>0</ap:HiddenSlides>
  <ap:SharedDoc>false</ap:SharedDoc>
  <ap:DocSecurity>0</ap:DocSecurity>
</ap:Properties>
</file>

<file path=docProps/core.xml><?xml version="1.0" encoding="utf-8"?>
<coreProperties xmlns:dc="http://purl.org/dc/elements/1.1/" xmlns:dcterms="http://purl.org/dc/terms/" xmlns:xsi="http://www.w3.org/2001/XMLSchema-instance" xmlns="http://schemas.openxmlformats.org/package/2006/metadata/core-properties">
  <dc:creator>Walnut Exporter</dc:creator>
  <lastModifiedBy>Walnut Exporter</lastModifiedBy>
  <dc:title>Presentation</dc:title>
  <dcterms:created xsi:type="dcterms:W3CDTF">2026-10-10T09:33:40.2850000Z</dcterms:created>
  <dcterms:modified xsi:type="dcterms:W3CDTF">2026-10-10T09:33:40.2850000Z</dcterms:modified>
</coreProperties>
</file>